
<file path=[Content_Types].xml><?xml version="1.0" encoding="utf-8"?>
<Types xmlns="http://schemas.openxmlformats.org/package/2006/content-types">
  <Default Extension="png" ContentType="image/png"/>
  <Default Extension="m4a" ContentType="audio/mp4"/>
  <Default Extension="jpeg" ContentType="image/jpe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61" r:id="rId2"/>
    <p:sldId id="256" r:id="rId3"/>
    <p:sldId id="257" r:id="rId4"/>
    <p:sldId id="258" r:id="rId5"/>
    <p:sldId id="259" r:id="rId6"/>
    <p:sldId id="260" r:id="rId7"/>
  </p:sldIdLst>
  <p:sldSz cx="12192000" cy="6858000"/>
  <p:notesSz cx="6858000" cy="9144000"/>
  <p:defaultText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93" autoAdjust="0"/>
    <p:restoredTop sz="94660"/>
  </p:normalViewPr>
  <p:slideViewPr>
    <p:cSldViewPr snapToGrid="0">
      <p:cViewPr varScale="1">
        <p:scale>
          <a:sx n="88" d="100"/>
          <a:sy n="88" d="100"/>
        </p:scale>
        <p:origin x="494"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ableStyles" Target="tableStyles.xml"/><Relationship Id="rId5" Type="http://schemas.openxmlformats.org/officeDocument/2006/relationships/slide" Target="slides/slide4.xml"/><Relationship Id="rId1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Úvodní snímek">
    <p:spTree>
      <p:nvGrpSpPr>
        <p:cNvPr id="1" name=""/>
        <p:cNvGrpSpPr/>
        <p:nvPr/>
      </p:nvGrpSpPr>
      <p:grpSpPr>
        <a:xfrm>
          <a:off x="0" y="0"/>
          <a:ext cx="0" cy="0"/>
          <a:chOff x="0" y="0"/>
          <a:chExt cx="0" cy="0"/>
        </a:xfrm>
      </p:grpSpPr>
      <p:sp>
        <p:nvSpPr>
          <p:cNvPr id="2" name="Nadpis 1"/>
          <p:cNvSpPr>
            <a:spLocks noGrp="1"/>
          </p:cNvSpPr>
          <p:nvPr>
            <p:ph type="ctrTitle"/>
          </p:nvPr>
        </p:nvSpPr>
        <p:spPr>
          <a:xfrm>
            <a:off x="1524000" y="1122363"/>
            <a:ext cx="9144000" cy="2387600"/>
          </a:xfrm>
        </p:spPr>
        <p:txBody>
          <a:bodyPr anchor="b"/>
          <a:lstStyle>
            <a:lvl1pPr algn="ctr">
              <a:defRPr sz="6000"/>
            </a:lvl1pPr>
          </a:lstStyle>
          <a:p>
            <a:r>
              <a:rPr lang="cs-CZ" smtClean="0"/>
              <a:t>Kliknutím lze upravit styl.</a:t>
            </a:r>
            <a:endParaRPr lang="cs-CZ"/>
          </a:p>
        </p:txBody>
      </p:sp>
      <p:sp>
        <p:nvSpPr>
          <p:cNvPr id="3" name="Podnadpis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cs-CZ" smtClean="0"/>
              <a:t>Kliknutím lze upravit styl předlohy.</a:t>
            </a:r>
            <a:endParaRPr lang="cs-CZ"/>
          </a:p>
        </p:txBody>
      </p:sp>
      <p:sp>
        <p:nvSpPr>
          <p:cNvPr id="4" name="Zástupný symbol pro datum 3"/>
          <p:cNvSpPr>
            <a:spLocks noGrp="1"/>
          </p:cNvSpPr>
          <p:nvPr>
            <p:ph type="dt" sz="half" idx="10"/>
          </p:nvPr>
        </p:nvSpPr>
        <p:spPr/>
        <p:txBody>
          <a:bodyPr/>
          <a:lstStyle/>
          <a:p>
            <a:fld id="{50435D72-6639-42BB-A0BA-EDF254AC2176}" type="datetimeFigureOut">
              <a:rPr lang="cs-CZ" smtClean="0"/>
              <a:t>16.02.2023</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6C57B027-9541-41CB-99A4-53A04192DCA1}" type="slidenum">
              <a:rPr lang="cs-CZ" smtClean="0"/>
              <a:t>‹#›</a:t>
            </a:fld>
            <a:endParaRPr lang="cs-CZ"/>
          </a:p>
        </p:txBody>
      </p:sp>
    </p:spTree>
    <p:extLst>
      <p:ext uri="{BB962C8B-B14F-4D97-AF65-F5344CB8AC3E}">
        <p14:creationId xmlns:p14="http://schemas.microsoft.com/office/powerpoint/2010/main" val="46118587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Nadpis a obsah">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obsah 2"/>
          <p:cNvSpPr>
            <a:spLocks noGrp="1"/>
          </p:cNvSpPr>
          <p:nvPr>
            <p:ph idx="1"/>
          </p:nvPr>
        </p:nvSpPr>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50435D72-6639-42BB-A0BA-EDF254AC2176}" type="datetimeFigureOut">
              <a:rPr lang="cs-CZ" smtClean="0"/>
              <a:t>16.02.2023</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6C57B027-9541-41CB-99A4-53A04192DCA1}" type="slidenum">
              <a:rPr lang="cs-CZ" smtClean="0"/>
              <a:t>‹#›</a:t>
            </a:fld>
            <a:endParaRPr lang="cs-CZ"/>
          </a:p>
        </p:txBody>
      </p:sp>
    </p:spTree>
    <p:extLst>
      <p:ext uri="{BB962C8B-B14F-4D97-AF65-F5344CB8AC3E}">
        <p14:creationId xmlns:p14="http://schemas.microsoft.com/office/powerpoint/2010/main" val="235629709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Záhlaví části">
    <p:spTree>
      <p:nvGrpSpPr>
        <p:cNvPr id="1" name=""/>
        <p:cNvGrpSpPr/>
        <p:nvPr/>
      </p:nvGrpSpPr>
      <p:grpSpPr>
        <a:xfrm>
          <a:off x="0" y="0"/>
          <a:ext cx="0" cy="0"/>
          <a:chOff x="0" y="0"/>
          <a:chExt cx="0" cy="0"/>
        </a:xfrm>
      </p:grpSpPr>
      <p:sp>
        <p:nvSpPr>
          <p:cNvPr id="2" name="Nadpis 1"/>
          <p:cNvSpPr>
            <a:spLocks noGrp="1"/>
          </p:cNvSpPr>
          <p:nvPr>
            <p:ph type="title"/>
          </p:nvPr>
        </p:nvSpPr>
        <p:spPr>
          <a:xfrm>
            <a:off x="831850" y="1709738"/>
            <a:ext cx="10515600" cy="2852737"/>
          </a:xfrm>
        </p:spPr>
        <p:txBody>
          <a:bodyPr anchor="b"/>
          <a:lstStyle>
            <a:lvl1pPr>
              <a:defRPr sz="6000"/>
            </a:lvl1pPr>
          </a:lstStyle>
          <a:p>
            <a:r>
              <a:rPr lang="cs-CZ" smtClean="0"/>
              <a:t>Kliknutím lze upravit styl.</a:t>
            </a:r>
            <a:endParaRPr lang="cs-CZ"/>
          </a:p>
        </p:txBody>
      </p:sp>
      <p:sp>
        <p:nvSpPr>
          <p:cNvPr id="3" name="Zástupný symbol pro text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cs-CZ" smtClean="0"/>
              <a:t>Kliknutím lze upravit styly předlohy textu.</a:t>
            </a:r>
          </a:p>
        </p:txBody>
      </p:sp>
      <p:sp>
        <p:nvSpPr>
          <p:cNvPr id="4" name="Zástupný symbol pro datum 3"/>
          <p:cNvSpPr>
            <a:spLocks noGrp="1"/>
          </p:cNvSpPr>
          <p:nvPr>
            <p:ph type="dt" sz="half" idx="10"/>
          </p:nvPr>
        </p:nvSpPr>
        <p:spPr/>
        <p:txBody>
          <a:bodyPr/>
          <a:lstStyle/>
          <a:p>
            <a:fld id="{50435D72-6639-42BB-A0BA-EDF254AC2176}" type="datetimeFigureOut">
              <a:rPr lang="cs-CZ" smtClean="0"/>
              <a:t>16.02.2023</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6C57B027-9541-41CB-99A4-53A04192DCA1}" type="slidenum">
              <a:rPr lang="cs-CZ" smtClean="0"/>
              <a:t>‹#›</a:t>
            </a:fld>
            <a:endParaRPr lang="cs-CZ"/>
          </a:p>
        </p:txBody>
      </p:sp>
    </p:spTree>
    <p:extLst>
      <p:ext uri="{BB962C8B-B14F-4D97-AF65-F5344CB8AC3E}">
        <p14:creationId xmlns:p14="http://schemas.microsoft.com/office/powerpoint/2010/main" val="10599613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va obsahy">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obsah 2"/>
          <p:cNvSpPr>
            <a:spLocks noGrp="1"/>
          </p:cNvSpPr>
          <p:nvPr>
            <p:ph sz="half" idx="1"/>
          </p:nvPr>
        </p:nvSpPr>
        <p:spPr>
          <a:xfrm>
            <a:off x="838200" y="1825625"/>
            <a:ext cx="5181600" cy="4351338"/>
          </a:xfrm>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obsah 3"/>
          <p:cNvSpPr>
            <a:spLocks noGrp="1"/>
          </p:cNvSpPr>
          <p:nvPr>
            <p:ph sz="half" idx="2"/>
          </p:nvPr>
        </p:nvSpPr>
        <p:spPr>
          <a:xfrm>
            <a:off x="6172200" y="1825625"/>
            <a:ext cx="5181600" cy="4351338"/>
          </a:xfrm>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datum 4"/>
          <p:cNvSpPr>
            <a:spLocks noGrp="1"/>
          </p:cNvSpPr>
          <p:nvPr>
            <p:ph type="dt" sz="half" idx="10"/>
          </p:nvPr>
        </p:nvSpPr>
        <p:spPr/>
        <p:txBody>
          <a:bodyPr/>
          <a:lstStyle/>
          <a:p>
            <a:fld id="{50435D72-6639-42BB-A0BA-EDF254AC2176}" type="datetimeFigureOut">
              <a:rPr lang="cs-CZ" smtClean="0"/>
              <a:t>16.02.2023</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6C57B027-9541-41CB-99A4-53A04192DCA1}" type="slidenum">
              <a:rPr lang="cs-CZ" smtClean="0"/>
              <a:t>‹#›</a:t>
            </a:fld>
            <a:endParaRPr lang="cs-CZ"/>
          </a:p>
        </p:txBody>
      </p:sp>
    </p:spTree>
    <p:extLst>
      <p:ext uri="{BB962C8B-B14F-4D97-AF65-F5344CB8AC3E}">
        <p14:creationId xmlns:p14="http://schemas.microsoft.com/office/powerpoint/2010/main" val="8323503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Porovnání">
    <p:spTree>
      <p:nvGrpSpPr>
        <p:cNvPr id="1" name=""/>
        <p:cNvGrpSpPr/>
        <p:nvPr/>
      </p:nvGrpSpPr>
      <p:grpSpPr>
        <a:xfrm>
          <a:off x="0" y="0"/>
          <a:ext cx="0" cy="0"/>
          <a:chOff x="0" y="0"/>
          <a:chExt cx="0" cy="0"/>
        </a:xfrm>
      </p:grpSpPr>
      <p:sp>
        <p:nvSpPr>
          <p:cNvPr id="2" name="Nadpis 1"/>
          <p:cNvSpPr>
            <a:spLocks noGrp="1"/>
          </p:cNvSpPr>
          <p:nvPr>
            <p:ph type="title"/>
          </p:nvPr>
        </p:nvSpPr>
        <p:spPr>
          <a:xfrm>
            <a:off x="839788" y="365125"/>
            <a:ext cx="10515600" cy="1325563"/>
          </a:xfrm>
        </p:spPr>
        <p:txBody>
          <a:bodyPr/>
          <a:lstStyle/>
          <a:p>
            <a:r>
              <a:rPr lang="cs-CZ" smtClean="0"/>
              <a:t>Kliknutím lze upravit styl.</a:t>
            </a:r>
            <a:endParaRPr lang="cs-CZ"/>
          </a:p>
        </p:txBody>
      </p:sp>
      <p:sp>
        <p:nvSpPr>
          <p:cNvPr id="3" name="Zástupný symbol pro text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4" name="Zástupný symbol pro obsah 3"/>
          <p:cNvSpPr>
            <a:spLocks noGrp="1"/>
          </p:cNvSpPr>
          <p:nvPr>
            <p:ph sz="half" idx="2"/>
          </p:nvPr>
        </p:nvSpPr>
        <p:spPr>
          <a:xfrm>
            <a:off x="839788" y="2505075"/>
            <a:ext cx="5157787" cy="3684588"/>
          </a:xfrm>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5" name="Zástupný symbol pro text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cs-CZ" smtClean="0"/>
              <a:t>Kliknutím lze upravit styly předlohy textu.</a:t>
            </a:r>
          </a:p>
        </p:txBody>
      </p:sp>
      <p:sp>
        <p:nvSpPr>
          <p:cNvPr id="6" name="Zástupný symbol pro obsah 5"/>
          <p:cNvSpPr>
            <a:spLocks noGrp="1"/>
          </p:cNvSpPr>
          <p:nvPr>
            <p:ph sz="quarter" idx="4"/>
          </p:nvPr>
        </p:nvSpPr>
        <p:spPr>
          <a:xfrm>
            <a:off x="6172200" y="2505075"/>
            <a:ext cx="5183188" cy="3684588"/>
          </a:xfrm>
        </p:spPr>
        <p:txBody>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7" name="Zástupný symbol pro datum 6"/>
          <p:cNvSpPr>
            <a:spLocks noGrp="1"/>
          </p:cNvSpPr>
          <p:nvPr>
            <p:ph type="dt" sz="half" idx="10"/>
          </p:nvPr>
        </p:nvSpPr>
        <p:spPr/>
        <p:txBody>
          <a:bodyPr/>
          <a:lstStyle/>
          <a:p>
            <a:fld id="{50435D72-6639-42BB-A0BA-EDF254AC2176}" type="datetimeFigureOut">
              <a:rPr lang="cs-CZ" smtClean="0"/>
              <a:t>16.02.2023</a:t>
            </a:fld>
            <a:endParaRPr lang="cs-CZ"/>
          </a:p>
        </p:txBody>
      </p:sp>
      <p:sp>
        <p:nvSpPr>
          <p:cNvPr id="8" name="Zástupný symbol pro zápatí 7"/>
          <p:cNvSpPr>
            <a:spLocks noGrp="1"/>
          </p:cNvSpPr>
          <p:nvPr>
            <p:ph type="ftr" sz="quarter" idx="11"/>
          </p:nvPr>
        </p:nvSpPr>
        <p:spPr/>
        <p:txBody>
          <a:bodyPr/>
          <a:lstStyle/>
          <a:p>
            <a:endParaRPr lang="cs-CZ"/>
          </a:p>
        </p:txBody>
      </p:sp>
      <p:sp>
        <p:nvSpPr>
          <p:cNvPr id="9" name="Zástupný symbol pro číslo snímku 8"/>
          <p:cNvSpPr>
            <a:spLocks noGrp="1"/>
          </p:cNvSpPr>
          <p:nvPr>
            <p:ph type="sldNum" sz="quarter" idx="12"/>
          </p:nvPr>
        </p:nvSpPr>
        <p:spPr/>
        <p:txBody>
          <a:bodyPr/>
          <a:lstStyle/>
          <a:p>
            <a:fld id="{6C57B027-9541-41CB-99A4-53A04192DCA1}" type="slidenum">
              <a:rPr lang="cs-CZ" smtClean="0"/>
              <a:t>‹#›</a:t>
            </a:fld>
            <a:endParaRPr lang="cs-CZ"/>
          </a:p>
        </p:txBody>
      </p:sp>
    </p:spTree>
    <p:extLst>
      <p:ext uri="{BB962C8B-B14F-4D97-AF65-F5344CB8AC3E}">
        <p14:creationId xmlns:p14="http://schemas.microsoft.com/office/powerpoint/2010/main" val="20490100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Pouze nadpis">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datum 2"/>
          <p:cNvSpPr>
            <a:spLocks noGrp="1"/>
          </p:cNvSpPr>
          <p:nvPr>
            <p:ph type="dt" sz="half" idx="10"/>
          </p:nvPr>
        </p:nvSpPr>
        <p:spPr/>
        <p:txBody>
          <a:bodyPr/>
          <a:lstStyle/>
          <a:p>
            <a:fld id="{50435D72-6639-42BB-A0BA-EDF254AC2176}" type="datetimeFigureOut">
              <a:rPr lang="cs-CZ" smtClean="0"/>
              <a:t>16.02.2023</a:t>
            </a:fld>
            <a:endParaRPr lang="cs-CZ"/>
          </a:p>
        </p:txBody>
      </p:sp>
      <p:sp>
        <p:nvSpPr>
          <p:cNvPr id="4" name="Zástupný symbol pro zápatí 3"/>
          <p:cNvSpPr>
            <a:spLocks noGrp="1"/>
          </p:cNvSpPr>
          <p:nvPr>
            <p:ph type="ftr" sz="quarter" idx="11"/>
          </p:nvPr>
        </p:nvSpPr>
        <p:spPr/>
        <p:txBody>
          <a:bodyPr/>
          <a:lstStyle/>
          <a:p>
            <a:endParaRPr lang="cs-CZ"/>
          </a:p>
        </p:txBody>
      </p:sp>
      <p:sp>
        <p:nvSpPr>
          <p:cNvPr id="5" name="Zástupný symbol pro číslo snímku 4"/>
          <p:cNvSpPr>
            <a:spLocks noGrp="1"/>
          </p:cNvSpPr>
          <p:nvPr>
            <p:ph type="sldNum" sz="quarter" idx="12"/>
          </p:nvPr>
        </p:nvSpPr>
        <p:spPr/>
        <p:txBody>
          <a:bodyPr/>
          <a:lstStyle/>
          <a:p>
            <a:fld id="{6C57B027-9541-41CB-99A4-53A04192DCA1}" type="slidenum">
              <a:rPr lang="cs-CZ" smtClean="0"/>
              <a:t>‹#›</a:t>
            </a:fld>
            <a:endParaRPr lang="cs-CZ"/>
          </a:p>
        </p:txBody>
      </p:sp>
    </p:spTree>
    <p:extLst>
      <p:ext uri="{BB962C8B-B14F-4D97-AF65-F5344CB8AC3E}">
        <p14:creationId xmlns:p14="http://schemas.microsoft.com/office/powerpoint/2010/main" val="40603888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Prázdný">
    <p:spTree>
      <p:nvGrpSpPr>
        <p:cNvPr id="1" name=""/>
        <p:cNvGrpSpPr/>
        <p:nvPr/>
      </p:nvGrpSpPr>
      <p:grpSpPr>
        <a:xfrm>
          <a:off x="0" y="0"/>
          <a:ext cx="0" cy="0"/>
          <a:chOff x="0" y="0"/>
          <a:chExt cx="0" cy="0"/>
        </a:xfrm>
      </p:grpSpPr>
      <p:sp>
        <p:nvSpPr>
          <p:cNvPr id="2" name="Zástupný symbol pro datum 1"/>
          <p:cNvSpPr>
            <a:spLocks noGrp="1"/>
          </p:cNvSpPr>
          <p:nvPr>
            <p:ph type="dt" sz="half" idx="10"/>
          </p:nvPr>
        </p:nvSpPr>
        <p:spPr/>
        <p:txBody>
          <a:bodyPr/>
          <a:lstStyle/>
          <a:p>
            <a:fld id="{50435D72-6639-42BB-A0BA-EDF254AC2176}" type="datetimeFigureOut">
              <a:rPr lang="cs-CZ" smtClean="0"/>
              <a:t>16.02.2023</a:t>
            </a:fld>
            <a:endParaRPr lang="cs-CZ"/>
          </a:p>
        </p:txBody>
      </p:sp>
      <p:sp>
        <p:nvSpPr>
          <p:cNvPr id="3" name="Zástupný symbol pro zápatí 2"/>
          <p:cNvSpPr>
            <a:spLocks noGrp="1"/>
          </p:cNvSpPr>
          <p:nvPr>
            <p:ph type="ftr" sz="quarter" idx="11"/>
          </p:nvPr>
        </p:nvSpPr>
        <p:spPr/>
        <p:txBody>
          <a:bodyPr/>
          <a:lstStyle/>
          <a:p>
            <a:endParaRPr lang="cs-CZ"/>
          </a:p>
        </p:txBody>
      </p:sp>
      <p:sp>
        <p:nvSpPr>
          <p:cNvPr id="4" name="Zástupný symbol pro číslo snímku 3"/>
          <p:cNvSpPr>
            <a:spLocks noGrp="1"/>
          </p:cNvSpPr>
          <p:nvPr>
            <p:ph type="sldNum" sz="quarter" idx="12"/>
          </p:nvPr>
        </p:nvSpPr>
        <p:spPr/>
        <p:txBody>
          <a:bodyPr/>
          <a:lstStyle/>
          <a:p>
            <a:fld id="{6C57B027-9541-41CB-99A4-53A04192DCA1}" type="slidenum">
              <a:rPr lang="cs-CZ" smtClean="0"/>
              <a:t>‹#›</a:t>
            </a:fld>
            <a:endParaRPr lang="cs-CZ"/>
          </a:p>
        </p:txBody>
      </p:sp>
    </p:spTree>
    <p:extLst>
      <p:ext uri="{BB962C8B-B14F-4D97-AF65-F5344CB8AC3E}">
        <p14:creationId xmlns:p14="http://schemas.microsoft.com/office/powerpoint/2010/main" val="93526745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Obsah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839788" y="457200"/>
            <a:ext cx="3932237" cy="1600200"/>
          </a:xfrm>
        </p:spPr>
        <p:txBody>
          <a:bodyPr anchor="b"/>
          <a:lstStyle>
            <a:lvl1pPr>
              <a:defRPr sz="3200"/>
            </a:lvl1pPr>
          </a:lstStyle>
          <a:p>
            <a:r>
              <a:rPr lang="cs-CZ" smtClean="0"/>
              <a:t>Kliknutím lze upravit styl.</a:t>
            </a:r>
            <a:endParaRPr lang="cs-CZ"/>
          </a:p>
        </p:txBody>
      </p:sp>
      <p:sp>
        <p:nvSpPr>
          <p:cNvPr id="3" name="Zástupný symbol pro obsah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smtClean="0"/>
              <a:t>Kliknutím lze upravit styly předlohy textu.</a:t>
            </a:r>
          </a:p>
        </p:txBody>
      </p:sp>
      <p:sp>
        <p:nvSpPr>
          <p:cNvPr id="5" name="Zástupný symbol pro datum 4"/>
          <p:cNvSpPr>
            <a:spLocks noGrp="1"/>
          </p:cNvSpPr>
          <p:nvPr>
            <p:ph type="dt" sz="half" idx="10"/>
          </p:nvPr>
        </p:nvSpPr>
        <p:spPr/>
        <p:txBody>
          <a:bodyPr/>
          <a:lstStyle/>
          <a:p>
            <a:fld id="{50435D72-6639-42BB-A0BA-EDF254AC2176}" type="datetimeFigureOut">
              <a:rPr lang="cs-CZ" smtClean="0"/>
              <a:t>16.02.2023</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6C57B027-9541-41CB-99A4-53A04192DCA1}" type="slidenum">
              <a:rPr lang="cs-CZ" smtClean="0"/>
              <a:t>‹#›</a:t>
            </a:fld>
            <a:endParaRPr lang="cs-CZ"/>
          </a:p>
        </p:txBody>
      </p:sp>
    </p:spTree>
    <p:extLst>
      <p:ext uri="{BB962C8B-B14F-4D97-AF65-F5344CB8AC3E}">
        <p14:creationId xmlns:p14="http://schemas.microsoft.com/office/powerpoint/2010/main" val="298983482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Obrázek s titulkem">
    <p:spTree>
      <p:nvGrpSpPr>
        <p:cNvPr id="1" name=""/>
        <p:cNvGrpSpPr/>
        <p:nvPr/>
      </p:nvGrpSpPr>
      <p:grpSpPr>
        <a:xfrm>
          <a:off x="0" y="0"/>
          <a:ext cx="0" cy="0"/>
          <a:chOff x="0" y="0"/>
          <a:chExt cx="0" cy="0"/>
        </a:xfrm>
      </p:grpSpPr>
      <p:sp>
        <p:nvSpPr>
          <p:cNvPr id="2" name="Nadpis 1"/>
          <p:cNvSpPr>
            <a:spLocks noGrp="1"/>
          </p:cNvSpPr>
          <p:nvPr>
            <p:ph type="title"/>
          </p:nvPr>
        </p:nvSpPr>
        <p:spPr>
          <a:xfrm>
            <a:off x="839788" y="457200"/>
            <a:ext cx="3932237" cy="1600200"/>
          </a:xfrm>
        </p:spPr>
        <p:txBody>
          <a:bodyPr anchor="b"/>
          <a:lstStyle>
            <a:lvl1pPr>
              <a:defRPr sz="3200"/>
            </a:lvl1pPr>
          </a:lstStyle>
          <a:p>
            <a:r>
              <a:rPr lang="cs-CZ" smtClean="0"/>
              <a:t>Kliknutím lze upravit styl.</a:t>
            </a:r>
            <a:endParaRPr lang="cs-CZ"/>
          </a:p>
        </p:txBody>
      </p:sp>
      <p:sp>
        <p:nvSpPr>
          <p:cNvPr id="3" name="Zástupný symbol pro obrázek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cs-CZ"/>
          </a:p>
        </p:txBody>
      </p:sp>
      <p:sp>
        <p:nvSpPr>
          <p:cNvPr id="4" name="Zástupný symbol pro text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cs-CZ" smtClean="0"/>
              <a:t>Kliknutím lze upravit styly předlohy textu.</a:t>
            </a:r>
          </a:p>
        </p:txBody>
      </p:sp>
      <p:sp>
        <p:nvSpPr>
          <p:cNvPr id="5" name="Zástupný symbol pro datum 4"/>
          <p:cNvSpPr>
            <a:spLocks noGrp="1"/>
          </p:cNvSpPr>
          <p:nvPr>
            <p:ph type="dt" sz="half" idx="10"/>
          </p:nvPr>
        </p:nvSpPr>
        <p:spPr/>
        <p:txBody>
          <a:bodyPr/>
          <a:lstStyle/>
          <a:p>
            <a:fld id="{50435D72-6639-42BB-A0BA-EDF254AC2176}" type="datetimeFigureOut">
              <a:rPr lang="cs-CZ" smtClean="0"/>
              <a:t>16.02.2023</a:t>
            </a:fld>
            <a:endParaRPr lang="cs-CZ"/>
          </a:p>
        </p:txBody>
      </p:sp>
      <p:sp>
        <p:nvSpPr>
          <p:cNvPr id="6" name="Zástupný symbol pro zápatí 5"/>
          <p:cNvSpPr>
            <a:spLocks noGrp="1"/>
          </p:cNvSpPr>
          <p:nvPr>
            <p:ph type="ftr" sz="quarter" idx="11"/>
          </p:nvPr>
        </p:nvSpPr>
        <p:spPr/>
        <p:txBody>
          <a:bodyPr/>
          <a:lstStyle/>
          <a:p>
            <a:endParaRPr lang="cs-CZ"/>
          </a:p>
        </p:txBody>
      </p:sp>
      <p:sp>
        <p:nvSpPr>
          <p:cNvPr id="7" name="Zástupný symbol pro číslo snímku 6"/>
          <p:cNvSpPr>
            <a:spLocks noGrp="1"/>
          </p:cNvSpPr>
          <p:nvPr>
            <p:ph type="sldNum" sz="quarter" idx="12"/>
          </p:nvPr>
        </p:nvSpPr>
        <p:spPr/>
        <p:txBody>
          <a:bodyPr/>
          <a:lstStyle/>
          <a:p>
            <a:fld id="{6C57B027-9541-41CB-99A4-53A04192DCA1}" type="slidenum">
              <a:rPr lang="cs-CZ" smtClean="0"/>
              <a:t>‹#›</a:t>
            </a:fld>
            <a:endParaRPr lang="cs-CZ"/>
          </a:p>
        </p:txBody>
      </p:sp>
    </p:spTree>
    <p:extLst>
      <p:ext uri="{BB962C8B-B14F-4D97-AF65-F5344CB8AC3E}">
        <p14:creationId xmlns:p14="http://schemas.microsoft.com/office/powerpoint/2010/main" val="91806535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Nadpis a svislý text">
    <p:spTree>
      <p:nvGrpSpPr>
        <p:cNvPr id="1" name=""/>
        <p:cNvGrpSpPr/>
        <p:nvPr/>
      </p:nvGrpSpPr>
      <p:grpSpPr>
        <a:xfrm>
          <a:off x="0" y="0"/>
          <a:ext cx="0" cy="0"/>
          <a:chOff x="0" y="0"/>
          <a:chExt cx="0" cy="0"/>
        </a:xfrm>
      </p:grpSpPr>
      <p:sp>
        <p:nvSpPr>
          <p:cNvPr id="2" name="Nadpis 1"/>
          <p:cNvSpPr>
            <a:spLocks noGrp="1"/>
          </p:cNvSpPr>
          <p:nvPr>
            <p:ph type="title"/>
          </p:nvPr>
        </p:nvSpPr>
        <p:spPr/>
        <p:txBody>
          <a:bodyPr/>
          <a:lstStyle/>
          <a:p>
            <a:r>
              <a:rPr lang="cs-CZ" smtClean="0"/>
              <a:t>Kliknutím lze upravit styl.</a:t>
            </a:r>
            <a:endParaRPr lang="cs-CZ"/>
          </a:p>
        </p:txBody>
      </p:sp>
      <p:sp>
        <p:nvSpPr>
          <p:cNvPr id="3" name="Zástupný symbol pro svislý text 2"/>
          <p:cNvSpPr>
            <a:spLocks noGrp="1"/>
          </p:cNvSpPr>
          <p:nvPr>
            <p:ph type="body" orient="vert" idx="1"/>
          </p:nvPr>
        </p:nvSpPr>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50435D72-6639-42BB-A0BA-EDF254AC2176}" type="datetimeFigureOut">
              <a:rPr lang="cs-CZ" smtClean="0"/>
              <a:t>16.02.2023</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6C57B027-9541-41CB-99A4-53A04192DCA1}" type="slidenum">
              <a:rPr lang="cs-CZ" smtClean="0"/>
              <a:t>‹#›</a:t>
            </a:fld>
            <a:endParaRPr lang="cs-CZ"/>
          </a:p>
        </p:txBody>
      </p:sp>
    </p:spTree>
    <p:extLst>
      <p:ext uri="{BB962C8B-B14F-4D97-AF65-F5344CB8AC3E}">
        <p14:creationId xmlns:p14="http://schemas.microsoft.com/office/powerpoint/2010/main" val="28181081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Svislý nadpis a text">
    <p:spTree>
      <p:nvGrpSpPr>
        <p:cNvPr id="1" name=""/>
        <p:cNvGrpSpPr/>
        <p:nvPr/>
      </p:nvGrpSpPr>
      <p:grpSpPr>
        <a:xfrm>
          <a:off x="0" y="0"/>
          <a:ext cx="0" cy="0"/>
          <a:chOff x="0" y="0"/>
          <a:chExt cx="0" cy="0"/>
        </a:xfrm>
      </p:grpSpPr>
      <p:sp>
        <p:nvSpPr>
          <p:cNvPr id="2" name="Svislý nadpis 1"/>
          <p:cNvSpPr>
            <a:spLocks noGrp="1"/>
          </p:cNvSpPr>
          <p:nvPr>
            <p:ph type="title" orient="vert"/>
          </p:nvPr>
        </p:nvSpPr>
        <p:spPr>
          <a:xfrm>
            <a:off x="8724900" y="365125"/>
            <a:ext cx="2628900" cy="5811838"/>
          </a:xfrm>
        </p:spPr>
        <p:txBody>
          <a:bodyPr vert="eaVert"/>
          <a:lstStyle/>
          <a:p>
            <a:r>
              <a:rPr lang="cs-CZ" smtClean="0"/>
              <a:t>Kliknutím lze upravit styl.</a:t>
            </a:r>
            <a:endParaRPr lang="cs-CZ"/>
          </a:p>
        </p:txBody>
      </p:sp>
      <p:sp>
        <p:nvSpPr>
          <p:cNvPr id="3" name="Zástupný symbol pro svislý text 2"/>
          <p:cNvSpPr>
            <a:spLocks noGrp="1"/>
          </p:cNvSpPr>
          <p:nvPr>
            <p:ph type="body" orient="vert" idx="1"/>
          </p:nvPr>
        </p:nvSpPr>
        <p:spPr>
          <a:xfrm>
            <a:off x="838200" y="365125"/>
            <a:ext cx="7734300" cy="5811838"/>
          </a:xfrm>
        </p:spPr>
        <p:txBody>
          <a:bodyPr vert="eaVert"/>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10"/>
          </p:nvPr>
        </p:nvSpPr>
        <p:spPr/>
        <p:txBody>
          <a:bodyPr/>
          <a:lstStyle/>
          <a:p>
            <a:fld id="{50435D72-6639-42BB-A0BA-EDF254AC2176}" type="datetimeFigureOut">
              <a:rPr lang="cs-CZ" smtClean="0"/>
              <a:t>16.02.2023</a:t>
            </a:fld>
            <a:endParaRPr lang="cs-CZ"/>
          </a:p>
        </p:txBody>
      </p:sp>
      <p:sp>
        <p:nvSpPr>
          <p:cNvPr id="5" name="Zástupný symbol pro zápatí 4"/>
          <p:cNvSpPr>
            <a:spLocks noGrp="1"/>
          </p:cNvSpPr>
          <p:nvPr>
            <p:ph type="ftr" sz="quarter" idx="11"/>
          </p:nvPr>
        </p:nvSpPr>
        <p:spPr/>
        <p:txBody>
          <a:bodyPr/>
          <a:lstStyle/>
          <a:p>
            <a:endParaRPr lang="cs-CZ"/>
          </a:p>
        </p:txBody>
      </p:sp>
      <p:sp>
        <p:nvSpPr>
          <p:cNvPr id="6" name="Zástupný symbol pro číslo snímku 5"/>
          <p:cNvSpPr>
            <a:spLocks noGrp="1"/>
          </p:cNvSpPr>
          <p:nvPr>
            <p:ph type="sldNum" sz="quarter" idx="12"/>
          </p:nvPr>
        </p:nvSpPr>
        <p:spPr/>
        <p:txBody>
          <a:bodyPr/>
          <a:lstStyle/>
          <a:p>
            <a:fld id="{6C57B027-9541-41CB-99A4-53A04192DCA1}" type="slidenum">
              <a:rPr lang="cs-CZ" smtClean="0"/>
              <a:t>‹#›</a:t>
            </a:fld>
            <a:endParaRPr lang="cs-CZ"/>
          </a:p>
        </p:txBody>
      </p:sp>
    </p:spTree>
    <p:extLst>
      <p:ext uri="{BB962C8B-B14F-4D97-AF65-F5344CB8AC3E}">
        <p14:creationId xmlns:p14="http://schemas.microsoft.com/office/powerpoint/2010/main" val="103953879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71947361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Zástupný symbol pro nadpis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cs-CZ" smtClean="0"/>
              <a:t>Kliknutím lze upravit styl.</a:t>
            </a:r>
            <a:endParaRPr lang="cs-CZ"/>
          </a:p>
        </p:txBody>
      </p:sp>
      <p:sp>
        <p:nvSpPr>
          <p:cNvPr id="3" name="Zástupný symbol pro text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cs-CZ" smtClean="0"/>
              <a:t>Kliknutím lze upravit styly předlohy textu.</a:t>
            </a:r>
          </a:p>
          <a:p>
            <a:pPr lvl="1"/>
            <a:r>
              <a:rPr lang="cs-CZ" smtClean="0"/>
              <a:t>Druhá úroveň</a:t>
            </a:r>
          </a:p>
          <a:p>
            <a:pPr lvl="2"/>
            <a:r>
              <a:rPr lang="cs-CZ" smtClean="0"/>
              <a:t>Třetí úroveň</a:t>
            </a:r>
          </a:p>
          <a:p>
            <a:pPr lvl="3"/>
            <a:r>
              <a:rPr lang="cs-CZ" smtClean="0"/>
              <a:t>Čtvrtá úroveň</a:t>
            </a:r>
          </a:p>
          <a:p>
            <a:pPr lvl="4"/>
            <a:r>
              <a:rPr lang="cs-CZ" smtClean="0"/>
              <a:t>Pátá úroveň</a:t>
            </a:r>
            <a:endParaRPr lang="cs-CZ"/>
          </a:p>
        </p:txBody>
      </p:sp>
      <p:sp>
        <p:nvSpPr>
          <p:cNvPr id="4" name="Zástupný symbol pro datum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0435D72-6639-42BB-A0BA-EDF254AC2176}" type="datetimeFigureOut">
              <a:rPr lang="cs-CZ" smtClean="0"/>
              <a:t>16.02.2023</a:t>
            </a:fld>
            <a:endParaRPr lang="cs-CZ"/>
          </a:p>
        </p:txBody>
      </p:sp>
      <p:sp>
        <p:nvSpPr>
          <p:cNvPr id="5" name="Zástupný symbol pro zápatí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cs-CZ"/>
          </a:p>
        </p:txBody>
      </p:sp>
      <p:sp>
        <p:nvSpPr>
          <p:cNvPr id="6" name="Zástupný symbol pro číslo snímku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C57B027-9541-41CB-99A4-53A04192DCA1}" type="slidenum">
              <a:rPr lang="cs-CZ" smtClean="0"/>
              <a:t>‹#›</a:t>
            </a:fld>
            <a:endParaRPr lang="cs-CZ"/>
          </a:p>
        </p:txBody>
      </p:sp>
    </p:spTree>
    <p:extLst>
      <p:ext uri="{BB962C8B-B14F-4D97-AF65-F5344CB8AC3E}">
        <p14:creationId xmlns:p14="http://schemas.microsoft.com/office/powerpoint/2010/main" val="263492016"/>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cs-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12.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3" Type="http://schemas.microsoft.com/office/2007/relationships/media" Target="../media/media3.m4a"/><Relationship Id="rId2" Type="http://schemas.openxmlformats.org/officeDocument/2006/relationships/audio" Target="../media/media2.m4a"/><Relationship Id="rId1" Type="http://schemas.microsoft.com/office/2007/relationships/media" Target="../media/media2.m4a"/><Relationship Id="rId6" Type="http://schemas.openxmlformats.org/officeDocument/2006/relationships/image" Target="../media/image4.png"/><Relationship Id="rId5" Type="http://schemas.openxmlformats.org/officeDocument/2006/relationships/slideLayout" Target="../slideLayouts/slideLayout7.xml"/><Relationship Id="rId4" Type="http://schemas.openxmlformats.org/officeDocument/2006/relationships/audio" Target="../media/media3.m4a"/></Relationships>
</file>

<file path=ppt/slides/_rels/slide4.xml.rels><?xml version="1.0" encoding="UTF-8" standalone="yes"?>
<Relationships xmlns="http://schemas.openxmlformats.org/package/2006/relationships"><Relationship Id="rId3" Type="http://schemas.microsoft.com/office/2007/relationships/media" Target="../media/media5.m4a"/><Relationship Id="rId2" Type="http://schemas.openxmlformats.org/officeDocument/2006/relationships/audio" Target="../media/media4.m4a"/><Relationship Id="rId1" Type="http://schemas.microsoft.com/office/2007/relationships/media" Target="../media/media4.m4a"/><Relationship Id="rId6" Type="http://schemas.openxmlformats.org/officeDocument/2006/relationships/image" Target="../media/image4.png"/><Relationship Id="rId5" Type="http://schemas.openxmlformats.org/officeDocument/2006/relationships/slideLayout" Target="../slideLayouts/slideLayout7.xml"/><Relationship Id="rId4" Type="http://schemas.openxmlformats.org/officeDocument/2006/relationships/audio" Target="../media/media5.m4a"/></Relationships>
</file>

<file path=ppt/slides/_rels/slide5.xml.rels><?xml version="1.0" encoding="UTF-8" standalone="yes"?>
<Relationships xmlns="http://schemas.openxmlformats.org/package/2006/relationships"><Relationship Id="rId3" Type="http://schemas.microsoft.com/office/2007/relationships/media" Target="../media/media7.m4a"/><Relationship Id="rId2" Type="http://schemas.openxmlformats.org/officeDocument/2006/relationships/audio" Target="../media/media6.m4a"/><Relationship Id="rId1" Type="http://schemas.microsoft.com/office/2007/relationships/media" Target="../media/media6.m4a"/><Relationship Id="rId6" Type="http://schemas.openxmlformats.org/officeDocument/2006/relationships/image" Target="../media/image4.png"/><Relationship Id="rId5" Type="http://schemas.openxmlformats.org/officeDocument/2006/relationships/slideLayout" Target="../slideLayouts/slideLayout7.xml"/><Relationship Id="rId4" Type="http://schemas.openxmlformats.org/officeDocument/2006/relationships/audio" Target="../media/media7.m4a"/></Relationships>
</file>

<file path=ppt/slides/_rels/slide6.xml.rels><?xml version="1.0" encoding="UTF-8" standalone="yes"?>
<Relationships xmlns="http://schemas.openxmlformats.org/package/2006/relationships"><Relationship Id="rId3" Type="http://schemas.microsoft.com/office/2007/relationships/media" Target="../media/media9.m4a"/><Relationship Id="rId7" Type="http://schemas.openxmlformats.org/officeDocument/2006/relationships/image" Target="../media/image5.jpeg"/><Relationship Id="rId2" Type="http://schemas.openxmlformats.org/officeDocument/2006/relationships/audio" Target="../media/media8.m4a"/><Relationship Id="rId1" Type="http://schemas.microsoft.com/office/2007/relationships/media" Target="../media/media8.m4a"/><Relationship Id="rId6" Type="http://schemas.openxmlformats.org/officeDocument/2006/relationships/image" Target="../media/image4.png"/><Relationship Id="rId5" Type="http://schemas.openxmlformats.org/officeDocument/2006/relationships/slideLayout" Target="../slideLayouts/slideLayout7.xml"/><Relationship Id="rId4" Type="http://schemas.openxmlformats.org/officeDocument/2006/relationships/audio" Target="../media/media9.m4a"/></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ject 2"/>
          <p:cNvSpPr/>
          <p:nvPr/>
        </p:nvSpPr>
        <p:spPr>
          <a:xfrm>
            <a:off x="1247607" y="0"/>
            <a:ext cx="9695518" cy="5876068"/>
          </a:xfrm>
          <a:prstGeom prst="rect">
            <a:avLst/>
          </a:prstGeom>
          <a:blipFill>
            <a:blip r:embed="rId2" cstate="print"/>
            <a:stretch>
              <a:fillRect/>
            </a:stretch>
          </a:blipFill>
        </p:spPr>
        <p:txBody>
          <a:bodyPr wrap="square" lIns="0" tIns="0" rIns="0" bIns="0" rtlCol="0"/>
          <a:lstStyle/>
          <a:p>
            <a:endParaRPr sz="1632"/>
          </a:p>
        </p:txBody>
      </p:sp>
      <p:sp>
        <p:nvSpPr>
          <p:cNvPr id="3" name="object 3"/>
          <p:cNvSpPr/>
          <p:nvPr/>
        </p:nvSpPr>
        <p:spPr>
          <a:xfrm>
            <a:off x="7308749" y="6120915"/>
            <a:ext cx="1013255" cy="489670"/>
          </a:xfrm>
          <a:prstGeom prst="rect">
            <a:avLst/>
          </a:prstGeom>
          <a:blipFill>
            <a:blip r:embed="rId3" cstate="print"/>
            <a:stretch>
              <a:fillRect/>
            </a:stretch>
          </a:blipFill>
        </p:spPr>
        <p:txBody>
          <a:bodyPr wrap="square" lIns="0" tIns="0" rIns="0" bIns="0" rtlCol="0"/>
          <a:lstStyle/>
          <a:p>
            <a:endParaRPr sz="1632"/>
          </a:p>
        </p:txBody>
      </p:sp>
      <p:sp>
        <p:nvSpPr>
          <p:cNvPr id="4" name="object 4"/>
          <p:cNvSpPr/>
          <p:nvPr/>
        </p:nvSpPr>
        <p:spPr>
          <a:xfrm>
            <a:off x="4680806" y="6192160"/>
            <a:ext cx="1884941" cy="350009"/>
          </a:xfrm>
          <a:prstGeom prst="rect">
            <a:avLst/>
          </a:prstGeom>
          <a:blipFill>
            <a:blip r:embed="rId4" cstate="print"/>
            <a:stretch>
              <a:fillRect/>
            </a:stretch>
          </a:blipFill>
        </p:spPr>
        <p:txBody>
          <a:bodyPr wrap="square" lIns="0" tIns="0" rIns="0" bIns="0" rtlCol="0"/>
          <a:lstStyle/>
          <a:p>
            <a:endParaRPr sz="1632"/>
          </a:p>
        </p:txBody>
      </p:sp>
      <p:sp>
        <p:nvSpPr>
          <p:cNvPr id="5" name="object 5"/>
          <p:cNvSpPr/>
          <p:nvPr/>
        </p:nvSpPr>
        <p:spPr>
          <a:xfrm>
            <a:off x="3868733" y="6120918"/>
            <a:ext cx="734745" cy="490022"/>
          </a:xfrm>
          <a:custGeom>
            <a:avLst/>
            <a:gdLst/>
            <a:ahLst/>
            <a:cxnLst/>
            <a:rect l="l" t="t" r="r" b="b"/>
            <a:pathLst>
              <a:path w="810260" h="540384">
                <a:moveTo>
                  <a:pt x="0" y="0"/>
                </a:moveTo>
                <a:lnTo>
                  <a:pt x="810006" y="0"/>
                </a:lnTo>
                <a:lnTo>
                  <a:pt x="810006" y="540004"/>
                </a:lnTo>
                <a:lnTo>
                  <a:pt x="0" y="540004"/>
                </a:lnTo>
                <a:lnTo>
                  <a:pt x="0" y="0"/>
                </a:lnTo>
                <a:close/>
              </a:path>
            </a:pathLst>
          </a:custGeom>
          <a:solidFill>
            <a:srgbClr val="164194"/>
          </a:solidFill>
        </p:spPr>
        <p:txBody>
          <a:bodyPr wrap="square" lIns="0" tIns="0" rIns="0" bIns="0" rtlCol="0"/>
          <a:lstStyle/>
          <a:p>
            <a:endParaRPr sz="1632"/>
          </a:p>
        </p:txBody>
      </p:sp>
      <p:sp>
        <p:nvSpPr>
          <p:cNvPr id="6" name="object 6"/>
          <p:cNvSpPr/>
          <p:nvPr/>
        </p:nvSpPr>
        <p:spPr>
          <a:xfrm>
            <a:off x="4210107" y="6175325"/>
            <a:ext cx="51824" cy="49520"/>
          </a:xfrm>
          <a:custGeom>
            <a:avLst/>
            <a:gdLst/>
            <a:ahLst/>
            <a:cxnLst/>
            <a:rect l="l" t="t" r="r" b="b"/>
            <a:pathLst>
              <a:path w="57150" h="54609">
                <a:moveTo>
                  <a:pt x="57073" y="20726"/>
                </a:moveTo>
                <a:lnTo>
                  <a:pt x="0" y="20726"/>
                </a:lnTo>
                <a:lnTo>
                  <a:pt x="17640" y="33540"/>
                </a:lnTo>
                <a:lnTo>
                  <a:pt x="10909" y="54267"/>
                </a:lnTo>
                <a:lnTo>
                  <a:pt x="28536" y="41452"/>
                </a:lnTo>
                <a:lnTo>
                  <a:pt x="42002" y="41452"/>
                </a:lnTo>
                <a:lnTo>
                  <a:pt x="39433" y="33540"/>
                </a:lnTo>
                <a:lnTo>
                  <a:pt x="57073" y="20726"/>
                </a:lnTo>
                <a:close/>
              </a:path>
              <a:path w="57150" h="54609">
                <a:moveTo>
                  <a:pt x="42002" y="41452"/>
                </a:moveTo>
                <a:lnTo>
                  <a:pt x="28536" y="41452"/>
                </a:lnTo>
                <a:lnTo>
                  <a:pt x="46164" y="54267"/>
                </a:lnTo>
                <a:lnTo>
                  <a:pt x="42002"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sz="1632"/>
          </a:p>
        </p:txBody>
      </p:sp>
      <p:sp>
        <p:nvSpPr>
          <p:cNvPr id="7" name="object 7"/>
          <p:cNvSpPr/>
          <p:nvPr/>
        </p:nvSpPr>
        <p:spPr>
          <a:xfrm>
            <a:off x="4128495" y="6197193"/>
            <a:ext cx="51824" cy="49520"/>
          </a:xfrm>
          <a:custGeom>
            <a:avLst/>
            <a:gdLst/>
            <a:ahLst/>
            <a:cxnLst/>
            <a:rect l="l" t="t" r="r" b="b"/>
            <a:pathLst>
              <a:path w="57150" h="54609">
                <a:moveTo>
                  <a:pt x="57073" y="20726"/>
                </a:moveTo>
                <a:lnTo>
                  <a:pt x="0" y="20726"/>
                </a:lnTo>
                <a:lnTo>
                  <a:pt x="17640" y="33528"/>
                </a:lnTo>
                <a:lnTo>
                  <a:pt x="10909" y="54267"/>
                </a:lnTo>
                <a:lnTo>
                  <a:pt x="28536" y="41452"/>
                </a:lnTo>
                <a:lnTo>
                  <a:pt x="42005" y="41452"/>
                </a:lnTo>
                <a:lnTo>
                  <a:pt x="39433" y="33528"/>
                </a:lnTo>
                <a:lnTo>
                  <a:pt x="57073"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sz="1632"/>
          </a:p>
        </p:txBody>
      </p:sp>
      <p:sp>
        <p:nvSpPr>
          <p:cNvPr id="8" name="object 8"/>
          <p:cNvSpPr/>
          <p:nvPr/>
        </p:nvSpPr>
        <p:spPr>
          <a:xfrm>
            <a:off x="4068750" y="6256925"/>
            <a:ext cx="51824" cy="49520"/>
          </a:xfrm>
          <a:custGeom>
            <a:avLst/>
            <a:gdLst/>
            <a:ahLst/>
            <a:cxnLst/>
            <a:rect l="l" t="t" r="r" b="b"/>
            <a:pathLst>
              <a:path w="57150" h="54609">
                <a:moveTo>
                  <a:pt x="57073" y="20739"/>
                </a:moveTo>
                <a:lnTo>
                  <a:pt x="0" y="20739"/>
                </a:lnTo>
                <a:lnTo>
                  <a:pt x="17640" y="33553"/>
                </a:lnTo>
                <a:lnTo>
                  <a:pt x="10896" y="54279"/>
                </a:lnTo>
                <a:lnTo>
                  <a:pt x="28536" y="41465"/>
                </a:lnTo>
                <a:lnTo>
                  <a:pt x="42002" y="41465"/>
                </a:lnTo>
                <a:lnTo>
                  <a:pt x="39433" y="33553"/>
                </a:lnTo>
                <a:lnTo>
                  <a:pt x="57073"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sz="1632"/>
          </a:p>
        </p:txBody>
      </p:sp>
      <p:sp>
        <p:nvSpPr>
          <p:cNvPr id="9" name="object 9"/>
          <p:cNvSpPr/>
          <p:nvPr/>
        </p:nvSpPr>
        <p:spPr>
          <a:xfrm>
            <a:off x="4046883" y="6338550"/>
            <a:ext cx="51824" cy="49520"/>
          </a:xfrm>
          <a:custGeom>
            <a:avLst/>
            <a:gdLst/>
            <a:ahLst/>
            <a:cxnLst/>
            <a:rect l="l" t="t" r="r" b="b"/>
            <a:pathLst>
              <a:path w="57150" h="54609">
                <a:moveTo>
                  <a:pt x="57061" y="20726"/>
                </a:moveTo>
                <a:lnTo>
                  <a:pt x="0" y="20726"/>
                </a:lnTo>
                <a:lnTo>
                  <a:pt x="17640" y="33528"/>
                </a:lnTo>
                <a:lnTo>
                  <a:pt x="10896" y="54267"/>
                </a:lnTo>
                <a:lnTo>
                  <a:pt x="28536" y="41452"/>
                </a:lnTo>
                <a:lnTo>
                  <a:pt x="42005" y="41452"/>
                </a:lnTo>
                <a:lnTo>
                  <a:pt x="39433" y="33528"/>
                </a:lnTo>
                <a:lnTo>
                  <a:pt x="57061"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sz="1632"/>
          </a:p>
        </p:txBody>
      </p:sp>
      <p:sp>
        <p:nvSpPr>
          <p:cNvPr id="10" name="object 10"/>
          <p:cNvSpPr/>
          <p:nvPr/>
        </p:nvSpPr>
        <p:spPr>
          <a:xfrm>
            <a:off x="4373331" y="6338550"/>
            <a:ext cx="51824" cy="49520"/>
          </a:xfrm>
          <a:custGeom>
            <a:avLst/>
            <a:gdLst/>
            <a:ahLst/>
            <a:cxnLst/>
            <a:rect l="l" t="t" r="r" b="b"/>
            <a:pathLst>
              <a:path w="57150" h="54609">
                <a:moveTo>
                  <a:pt x="57073" y="20726"/>
                </a:moveTo>
                <a:lnTo>
                  <a:pt x="0" y="20726"/>
                </a:lnTo>
                <a:lnTo>
                  <a:pt x="17640" y="33528"/>
                </a:lnTo>
                <a:lnTo>
                  <a:pt x="10896" y="54267"/>
                </a:lnTo>
                <a:lnTo>
                  <a:pt x="28536" y="41452"/>
                </a:lnTo>
                <a:lnTo>
                  <a:pt x="42005" y="41452"/>
                </a:lnTo>
                <a:lnTo>
                  <a:pt x="39433" y="33528"/>
                </a:lnTo>
                <a:lnTo>
                  <a:pt x="57073"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sz="1632"/>
          </a:p>
        </p:txBody>
      </p:sp>
      <p:sp>
        <p:nvSpPr>
          <p:cNvPr id="11" name="object 11"/>
          <p:cNvSpPr/>
          <p:nvPr/>
        </p:nvSpPr>
        <p:spPr>
          <a:xfrm>
            <a:off x="4351463" y="6256925"/>
            <a:ext cx="51824" cy="49520"/>
          </a:xfrm>
          <a:custGeom>
            <a:avLst/>
            <a:gdLst/>
            <a:ahLst/>
            <a:cxnLst/>
            <a:rect l="l" t="t" r="r" b="b"/>
            <a:pathLst>
              <a:path w="57150" h="54609">
                <a:moveTo>
                  <a:pt x="57061" y="20739"/>
                </a:moveTo>
                <a:lnTo>
                  <a:pt x="0" y="20739"/>
                </a:lnTo>
                <a:lnTo>
                  <a:pt x="17640" y="33553"/>
                </a:lnTo>
                <a:lnTo>
                  <a:pt x="10896" y="54279"/>
                </a:lnTo>
                <a:lnTo>
                  <a:pt x="28536" y="41465"/>
                </a:lnTo>
                <a:lnTo>
                  <a:pt x="42002" y="41465"/>
                </a:lnTo>
                <a:lnTo>
                  <a:pt x="39433" y="33553"/>
                </a:lnTo>
                <a:lnTo>
                  <a:pt x="57061"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sz="1632"/>
          </a:p>
        </p:txBody>
      </p:sp>
      <p:sp>
        <p:nvSpPr>
          <p:cNvPr id="12" name="object 12"/>
          <p:cNvSpPr/>
          <p:nvPr/>
        </p:nvSpPr>
        <p:spPr>
          <a:xfrm>
            <a:off x="4291719" y="6197193"/>
            <a:ext cx="51824" cy="49520"/>
          </a:xfrm>
          <a:custGeom>
            <a:avLst/>
            <a:gdLst/>
            <a:ahLst/>
            <a:cxnLst/>
            <a:rect l="l" t="t" r="r" b="b"/>
            <a:pathLst>
              <a:path w="57150" h="54609">
                <a:moveTo>
                  <a:pt x="57073" y="20726"/>
                </a:moveTo>
                <a:lnTo>
                  <a:pt x="0" y="20726"/>
                </a:lnTo>
                <a:lnTo>
                  <a:pt x="17640" y="33528"/>
                </a:lnTo>
                <a:lnTo>
                  <a:pt x="10896" y="54267"/>
                </a:lnTo>
                <a:lnTo>
                  <a:pt x="28536" y="41452"/>
                </a:lnTo>
                <a:lnTo>
                  <a:pt x="42005" y="41452"/>
                </a:lnTo>
                <a:lnTo>
                  <a:pt x="39433" y="33528"/>
                </a:lnTo>
                <a:lnTo>
                  <a:pt x="57073" y="20726"/>
                </a:lnTo>
                <a:close/>
              </a:path>
              <a:path w="57150" h="54609">
                <a:moveTo>
                  <a:pt x="42005" y="41452"/>
                </a:moveTo>
                <a:lnTo>
                  <a:pt x="28536" y="41452"/>
                </a:lnTo>
                <a:lnTo>
                  <a:pt x="46164" y="54267"/>
                </a:lnTo>
                <a:lnTo>
                  <a:pt x="42005" y="41452"/>
                </a:lnTo>
                <a:close/>
              </a:path>
              <a:path w="57150" h="54609">
                <a:moveTo>
                  <a:pt x="28536" y="0"/>
                </a:moveTo>
                <a:lnTo>
                  <a:pt x="21805" y="20726"/>
                </a:lnTo>
                <a:lnTo>
                  <a:pt x="35267" y="20726"/>
                </a:lnTo>
                <a:lnTo>
                  <a:pt x="28536" y="0"/>
                </a:lnTo>
                <a:close/>
              </a:path>
            </a:pathLst>
          </a:custGeom>
          <a:solidFill>
            <a:srgbClr val="FFED00"/>
          </a:solidFill>
        </p:spPr>
        <p:txBody>
          <a:bodyPr wrap="square" lIns="0" tIns="0" rIns="0" bIns="0" rtlCol="0"/>
          <a:lstStyle/>
          <a:p>
            <a:endParaRPr sz="1632"/>
          </a:p>
        </p:txBody>
      </p:sp>
      <p:sp>
        <p:nvSpPr>
          <p:cNvPr id="13" name="object 13"/>
          <p:cNvSpPr/>
          <p:nvPr/>
        </p:nvSpPr>
        <p:spPr>
          <a:xfrm>
            <a:off x="4351463" y="6420152"/>
            <a:ext cx="51824" cy="49520"/>
          </a:xfrm>
          <a:custGeom>
            <a:avLst/>
            <a:gdLst/>
            <a:ahLst/>
            <a:cxnLst/>
            <a:rect l="l" t="t" r="r" b="b"/>
            <a:pathLst>
              <a:path w="57150" h="54609">
                <a:moveTo>
                  <a:pt x="57061" y="20739"/>
                </a:moveTo>
                <a:lnTo>
                  <a:pt x="0" y="20739"/>
                </a:lnTo>
                <a:lnTo>
                  <a:pt x="17640" y="33540"/>
                </a:lnTo>
                <a:lnTo>
                  <a:pt x="10896" y="54279"/>
                </a:lnTo>
                <a:lnTo>
                  <a:pt x="28536" y="41465"/>
                </a:lnTo>
                <a:lnTo>
                  <a:pt x="42005" y="41465"/>
                </a:lnTo>
                <a:lnTo>
                  <a:pt x="39433" y="33540"/>
                </a:lnTo>
                <a:lnTo>
                  <a:pt x="57061" y="20739"/>
                </a:lnTo>
                <a:close/>
              </a:path>
              <a:path w="57150" h="54609">
                <a:moveTo>
                  <a:pt x="42005" y="41465"/>
                </a:moveTo>
                <a:lnTo>
                  <a:pt x="28536" y="41465"/>
                </a:lnTo>
                <a:lnTo>
                  <a:pt x="46164" y="54279"/>
                </a:lnTo>
                <a:lnTo>
                  <a:pt x="42005"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sz="1632"/>
          </a:p>
        </p:txBody>
      </p:sp>
      <p:sp>
        <p:nvSpPr>
          <p:cNvPr id="14" name="object 14"/>
          <p:cNvSpPr/>
          <p:nvPr/>
        </p:nvSpPr>
        <p:spPr>
          <a:xfrm>
            <a:off x="4291719" y="6479894"/>
            <a:ext cx="51824" cy="49520"/>
          </a:xfrm>
          <a:custGeom>
            <a:avLst/>
            <a:gdLst/>
            <a:ahLst/>
            <a:cxnLst/>
            <a:rect l="l" t="t" r="r" b="b"/>
            <a:pathLst>
              <a:path w="57150" h="54609">
                <a:moveTo>
                  <a:pt x="57073" y="20739"/>
                </a:moveTo>
                <a:lnTo>
                  <a:pt x="0" y="20739"/>
                </a:lnTo>
                <a:lnTo>
                  <a:pt x="17640" y="33553"/>
                </a:lnTo>
                <a:lnTo>
                  <a:pt x="10896" y="54279"/>
                </a:lnTo>
                <a:lnTo>
                  <a:pt x="28536" y="41465"/>
                </a:lnTo>
                <a:lnTo>
                  <a:pt x="42002" y="41465"/>
                </a:lnTo>
                <a:lnTo>
                  <a:pt x="39433" y="33553"/>
                </a:lnTo>
                <a:lnTo>
                  <a:pt x="57073"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sz="1632"/>
          </a:p>
        </p:txBody>
      </p:sp>
      <p:sp>
        <p:nvSpPr>
          <p:cNvPr id="15" name="object 15"/>
          <p:cNvSpPr/>
          <p:nvPr/>
        </p:nvSpPr>
        <p:spPr>
          <a:xfrm>
            <a:off x="4210107" y="6501763"/>
            <a:ext cx="51824" cy="49520"/>
          </a:xfrm>
          <a:custGeom>
            <a:avLst/>
            <a:gdLst/>
            <a:ahLst/>
            <a:cxnLst/>
            <a:rect l="l" t="t" r="r" b="b"/>
            <a:pathLst>
              <a:path w="57150" h="54609">
                <a:moveTo>
                  <a:pt x="57073" y="20739"/>
                </a:moveTo>
                <a:lnTo>
                  <a:pt x="0" y="20739"/>
                </a:lnTo>
                <a:lnTo>
                  <a:pt x="17640" y="33540"/>
                </a:lnTo>
                <a:lnTo>
                  <a:pt x="10909" y="54279"/>
                </a:lnTo>
                <a:lnTo>
                  <a:pt x="28536" y="41465"/>
                </a:lnTo>
                <a:lnTo>
                  <a:pt x="42005" y="41465"/>
                </a:lnTo>
                <a:lnTo>
                  <a:pt x="39433" y="33540"/>
                </a:lnTo>
                <a:lnTo>
                  <a:pt x="57073" y="20739"/>
                </a:lnTo>
                <a:close/>
              </a:path>
              <a:path w="57150" h="54609">
                <a:moveTo>
                  <a:pt x="42005" y="41465"/>
                </a:moveTo>
                <a:lnTo>
                  <a:pt x="28536" y="41465"/>
                </a:lnTo>
                <a:lnTo>
                  <a:pt x="46164" y="54279"/>
                </a:lnTo>
                <a:lnTo>
                  <a:pt x="42005"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sz="1632"/>
          </a:p>
        </p:txBody>
      </p:sp>
      <p:sp>
        <p:nvSpPr>
          <p:cNvPr id="16" name="object 16"/>
          <p:cNvSpPr/>
          <p:nvPr/>
        </p:nvSpPr>
        <p:spPr>
          <a:xfrm>
            <a:off x="4128495" y="6479894"/>
            <a:ext cx="51824" cy="49520"/>
          </a:xfrm>
          <a:custGeom>
            <a:avLst/>
            <a:gdLst/>
            <a:ahLst/>
            <a:cxnLst/>
            <a:rect l="l" t="t" r="r" b="b"/>
            <a:pathLst>
              <a:path w="57150" h="54609">
                <a:moveTo>
                  <a:pt x="57073" y="20739"/>
                </a:moveTo>
                <a:lnTo>
                  <a:pt x="0" y="20739"/>
                </a:lnTo>
                <a:lnTo>
                  <a:pt x="17640" y="33553"/>
                </a:lnTo>
                <a:lnTo>
                  <a:pt x="10909" y="54279"/>
                </a:lnTo>
                <a:lnTo>
                  <a:pt x="28536" y="41465"/>
                </a:lnTo>
                <a:lnTo>
                  <a:pt x="42002" y="41465"/>
                </a:lnTo>
                <a:lnTo>
                  <a:pt x="39433" y="33553"/>
                </a:lnTo>
                <a:lnTo>
                  <a:pt x="57073" y="20739"/>
                </a:lnTo>
                <a:close/>
              </a:path>
              <a:path w="57150" h="54609">
                <a:moveTo>
                  <a:pt x="42002" y="41465"/>
                </a:moveTo>
                <a:lnTo>
                  <a:pt x="28536" y="41465"/>
                </a:lnTo>
                <a:lnTo>
                  <a:pt x="46164" y="54279"/>
                </a:lnTo>
                <a:lnTo>
                  <a:pt x="42002"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sz="1632"/>
          </a:p>
        </p:txBody>
      </p:sp>
      <p:sp>
        <p:nvSpPr>
          <p:cNvPr id="17" name="object 17"/>
          <p:cNvSpPr/>
          <p:nvPr/>
        </p:nvSpPr>
        <p:spPr>
          <a:xfrm>
            <a:off x="4068750" y="6420152"/>
            <a:ext cx="51824" cy="49520"/>
          </a:xfrm>
          <a:custGeom>
            <a:avLst/>
            <a:gdLst/>
            <a:ahLst/>
            <a:cxnLst/>
            <a:rect l="l" t="t" r="r" b="b"/>
            <a:pathLst>
              <a:path w="57150" h="54609">
                <a:moveTo>
                  <a:pt x="57073" y="20739"/>
                </a:moveTo>
                <a:lnTo>
                  <a:pt x="0" y="20739"/>
                </a:lnTo>
                <a:lnTo>
                  <a:pt x="17640" y="33540"/>
                </a:lnTo>
                <a:lnTo>
                  <a:pt x="10896" y="54279"/>
                </a:lnTo>
                <a:lnTo>
                  <a:pt x="28536" y="41465"/>
                </a:lnTo>
                <a:lnTo>
                  <a:pt x="42005" y="41465"/>
                </a:lnTo>
                <a:lnTo>
                  <a:pt x="39433" y="33540"/>
                </a:lnTo>
                <a:lnTo>
                  <a:pt x="57073" y="20739"/>
                </a:lnTo>
                <a:close/>
              </a:path>
              <a:path w="57150" h="54609">
                <a:moveTo>
                  <a:pt x="42005" y="41465"/>
                </a:moveTo>
                <a:lnTo>
                  <a:pt x="28536" y="41465"/>
                </a:lnTo>
                <a:lnTo>
                  <a:pt x="46164" y="54279"/>
                </a:lnTo>
                <a:lnTo>
                  <a:pt x="42005" y="41465"/>
                </a:lnTo>
                <a:close/>
              </a:path>
              <a:path w="57150" h="54609">
                <a:moveTo>
                  <a:pt x="28536" y="0"/>
                </a:moveTo>
                <a:lnTo>
                  <a:pt x="21805" y="20739"/>
                </a:lnTo>
                <a:lnTo>
                  <a:pt x="35267" y="20739"/>
                </a:lnTo>
                <a:lnTo>
                  <a:pt x="28536" y="0"/>
                </a:lnTo>
                <a:close/>
              </a:path>
            </a:pathLst>
          </a:custGeom>
          <a:solidFill>
            <a:srgbClr val="FFED00"/>
          </a:solidFill>
        </p:spPr>
        <p:txBody>
          <a:bodyPr wrap="square" lIns="0" tIns="0" rIns="0" bIns="0" rtlCol="0"/>
          <a:lstStyle/>
          <a:p>
            <a:endParaRPr sz="1632"/>
          </a:p>
        </p:txBody>
      </p:sp>
      <p:sp>
        <p:nvSpPr>
          <p:cNvPr id="18" name="object 18"/>
          <p:cNvSpPr txBox="1"/>
          <p:nvPr/>
        </p:nvSpPr>
        <p:spPr>
          <a:xfrm>
            <a:off x="2059687" y="2103102"/>
            <a:ext cx="8072402" cy="1102866"/>
          </a:xfrm>
          <a:prstGeom prst="rect">
            <a:avLst/>
          </a:prstGeom>
        </p:spPr>
        <p:txBody>
          <a:bodyPr vert="horz" wrap="square" lIns="0" tIns="0" rIns="0" bIns="0" rtlCol="0">
            <a:spAutoFit/>
          </a:bodyPr>
          <a:lstStyle/>
          <a:p>
            <a:pPr algn="ctr">
              <a:lnSpc>
                <a:spcPts val="4262"/>
              </a:lnSpc>
            </a:pPr>
            <a:r>
              <a:rPr lang="cs-CZ" sz="2902" b="1" spc="-18" dirty="0">
                <a:solidFill>
                  <a:srgbClr val="428F9B"/>
                </a:solidFill>
                <a:cs typeface="Calibri"/>
              </a:rPr>
              <a:t>ESF II projekt Západočeské univerzity v Plzni</a:t>
            </a:r>
          </a:p>
          <a:p>
            <a:pPr algn="ctr">
              <a:lnSpc>
                <a:spcPts val="4262"/>
              </a:lnSpc>
            </a:pPr>
            <a:r>
              <a:rPr lang="cs-CZ" sz="1814" b="1" spc="-18" dirty="0" err="1">
                <a:solidFill>
                  <a:srgbClr val="428F9B"/>
                </a:solidFill>
                <a:cs typeface="Calibri"/>
              </a:rPr>
              <a:t>reg</a:t>
            </a:r>
            <a:r>
              <a:rPr lang="cs-CZ" sz="1814" b="1" spc="-18" dirty="0">
                <a:solidFill>
                  <a:srgbClr val="428F9B"/>
                </a:solidFill>
                <a:cs typeface="Calibri"/>
              </a:rPr>
              <a:t>. č. CZ.02.2.69/0.0/0.0/18_056/0013239</a:t>
            </a:r>
            <a:endParaRPr sz="3627" dirty="0">
              <a:latin typeface="Calibri"/>
              <a:cs typeface="Calibri"/>
            </a:endParaRPr>
          </a:p>
        </p:txBody>
      </p:sp>
    </p:spTree>
    <p:extLst>
      <p:ext uri="{BB962C8B-B14F-4D97-AF65-F5344CB8AC3E}">
        <p14:creationId xmlns:p14="http://schemas.microsoft.com/office/powerpoint/2010/main" val="3079660053"/>
      </p:ext>
    </p:extLst>
  </p:cSld>
  <p:clrMapOvr>
    <a:masterClrMapping/>
  </p:clrMapOvr>
  <p:transition>
    <p:push dir="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adpis 1"/>
          <p:cNvSpPr>
            <a:spLocks noGrp="1"/>
          </p:cNvSpPr>
          <p:nvPr>
            <p:ph type="ctrTitle"/>
          </p:nvPr>
        </p:nvSpPr>
        <p:spPr>
          <a:xfrm>
            <a:off x="1728592" y="787400"/>
            <a:ext cx="9444624" cy="1467286"/>
          </a:xfrm>
          <a:solidFill>
            <a:schemeClr val="accent2">
              <a:lumMod val="40000"/>
              <a:lumOff val="60000"/>
            </a:schemeClr>
          </a:solidFill>
          <a:effectLst>
            <a:innerShdw blurRad="114300">
              <a:prstClr val="black"/>
            </a:innerShdw>
          </a:effectLst>
        </p:spPr>
        <p:txBody>
          <a:bodyPr>
            <a:normAutofit fontScale="90000"/>
          </a:bodyPr>
          <a:lstStyle/>
          <a:p>
            <a:pPr algn="l"/>
            <a:r>
              <a:rPr lang="cs-CZ" b="1"/>
              <a:t> </a:t>
            </a:r>
            <a:r>
              <a:rPr lang="cs-CZ" sz="2700" b="1" smtClean="0">
                <a:latin typeface="Arial" panose="020B0604020202020204" pitchFamily="34" charset="0"/>
                <a:cs typeface="Arial" panose="020B0604020202020204" pitchFamily="34" charset="0"/>
              </a:rPr>
              <a:t>9-e SEMAINE</a:t>
            </a:r>
            <a:r>
              <a:rPr lang="cs-CZ"/>
              <a:t/>
            </a:r>
            <a:br>
              <a:rPr lang="cs-CZ"/>
            </a:br>
            <a:r>
              <a:rPr lang="cs-CZ" sz="2700" b="1">
                <a:latin typeface="Arial" panose="020B0604020202020204" pitchFamily="34" charset="0"/>
                <a:cs typeface="Arial" panose="020B0604020202020204" pitchFamily="34" charset="0"/>
              </a:rPr>
              <a:t>SYNONYMIE SYNTAXIQUE, TRANSFORMATION DE LA PHRASE – </a:t>
            </a:r>
            <a:r>
              <a:rPr lang="cs-CZ" sz="2700" b="1" smtClean="0">
                <a:latin typeface="Arial" panose="020B0604020202020204" pitchFamily="34" charset="0"/>
                <a:cs typeface="Arial" panose="020B0604020202020204" pitchFamily="34" charset="0"/>
              </a:rPr>
              <a:t>VĚTNÁ </a:t>
            </a:r>
            <a:r>
              <a:rPr lang="cs-CZ" sz="2700" b="1">
                <a:latin typeface="Arial" panose="020B0604020202020204" pitchFamily="34" charset="0"/>
                <a:cs typeface="Arial" panose="020B0604020202020204" pitchFamily="34" charset="0"/>
              </a:rPr>
              <a:t>SYNONYMIE, VĚTNÁ TRANSFORMACE </a:t>
            </a:r>
            <a:endParaRPr lang="cs-CZ" sz="2700">
              <a:latin typeface="Arial" panose="020B0604020202020204" pitchFamily="34" charset="0"/>
              <a:cs typeface="Arial" panose="020B0604020202020204" pitchFamily="34" charset="0"/>
            </a:endParaRPr>
          </a:p>
        </p:txBody>
      </p:sp>
      <p:sp>
        <p:nvSpPr>
          <p:cNvPr id="3" name="Podnadpis 2"/>
          <p:cNvSpPr>
            <a:spLocks noGrp="1"/>
          </p:cNvSpPr>
          <p:nvPr>
            <p:ph type="subTitle" idx="1"/>
          </p:nvPr>
        </p:nvSpPr>
        <p:spPr>
          <a:xfrm>
            <a:off x="1728592" y="2642992"/>
            <a:ext cx="9444623" cy="3770334"/>
          </a:xfrm>
          <a:solidFill>
            <a:schemeClr val="accent2">
              <a:lumMod val="20000"/>
              <a:lumOff val="80000"/>
            </a:schemeClr>
          </a:solidFill>
          <a:effectLst>
            <a:innerShdw blurRad="114300">
              <a:prstClr val="black"/>
            </a:innerShdw>
          </a:effectLst>
        </p:spPr>
        <p:txBody>
          <a:bodyPr>
            <a:noAutofit/>
          </a:bodyPr>
          <a:lstStyle/>
          <a:p>
            <a:pPr algn="just">
              <a:lnSpc>
                <a:spcPct val="120000"/>
              </a:lnSpc>
            </a:pPr>
            <a:r>
              <a:rPr lang="cs-CZ" sz="1800">
                <a:latin typeface="Arial" panose="020B0604020202020204" pitchFamily="34" charset="0"/>
                <a:cs typeface="Arial" panose="020B0604020202020204" pitchFamily="34" charset="0"/>
              </a:rPr>
              <a:t>Totéž sdělení může být vyjádřeno několika synonymními formulacemi. Věta „</a:t>
            </a:r>
            <a:r>
              <a:rPr lang="cs-CZ" sz="1800" i="1">
                <a:latin typeface="Arial" panose="020B0604020202020204" pitchFamily="34" charset="0"/>
                <a:cs typeface="Arial" panose="020B0604020202020204" pitchFamily="34" charset="0"/>
              </a:rPr>
              <a:t>Výuce cizího jazyka na školách tohoto typu by se měly věnovat alespoň 4 hodiny týdně</a:t>
            </a:r>
            <a:r>
              <a:rPr lang="cs-CZ" sz="1800">
                <a:latin typeface="Arial" panose="020B0604020202020204" pitchFamily="34" charset="0"/>
                <a:cs typeface="Arial" panose="020B0604020202020204" pitchFamily="34" charset="0"/>
              </a:rPr>
              <a:t>“ může být přeložena různě; např.: </a:t>
            </a:r>
            <a:endParaRPr lang="cs-CZ" sz="1800" smtClean="0">
              <a:latin typeface="Arial" panose="020B0604020202020204" pitchFamily="34" charset="0"/>
              <a:cs typeface="Arial" panose="020B0604020202020204" pitchFamily="34" charset="0"/>
            </a:endParaRPr>
          </a:p>
          <a:p>
            <a:pPr marL="514350" indent="-514350" algn="just">
              <a:lnSpc>
                <a:spcPct val="100000"/>
              </a:lnSpc>
              <a:spcBef>
                <a:spcPts val="600"/>
              </a:spcBef>
              <a:buAutoNum type="arabicPeriod"/>
            </a:pPr>
            <a:r>
              <a:rPr lang="cs-CZ" sz="1800" smtClean="0">
                <a:latin typeface="Arial" panose="020B0604020202020204" pitchFamily="34" charset="0"/>
                <a:cs typeface="Arial" panose="020B0604020202020204" pitchFamily="34" charset="0"/>
              </a:rPr>
              <a:t>L‘enseignement </a:t>
            </a:r>
            <a:r>
              <a:rPr lang="cs-CZ" sz="1800">
                <a:latin typeface="Arial" panose="020B0604020202020204" pitchFamily="34" charset="0"/>
                <a:cs typeface="Arial" panose="020B0604020202020204" pitchFamily="34" charset="0"/>
              </a:rPr>
              <a:t>d’une langue étrangère aux écoles de ce type devrait </a:t>
            </a:r>
            <a:r>
              <a:rPr lang="cs-CZ" sz="1800" smtClean="0">
                <a:latin typeface="Arial" panose="020B0604020202020204" pitchFamily="34" charset="0"/>
                <a:cs typeface="Arial" panose="020B0604020202020204" pitchFamily="34" charset="0"/>
              </a:rPr>
              <a:t>comporter </a:t>
            </a:r>
            <a:r>
              <a:rPr lang="cs-CZ" sz="1800">
                <a:latin typeface="Arial" panose="020B0604020202020204" pitchFamily="34" charset="0"/>
                <a:cs typeface="Arial" panose="020B0604020202020204" pitchFamily="34" charset="0"/>
              </a:rPr>
              <a:t>quatre heures par semaine au moins. </a:t>
            </a:r>
            <a:endParaRPr lang="cs-CZ" sz="1800" smtClean="0">
              <a:latin typeface="Arial" panose="020B0604020202020204" pitchFamily="34" charset="0"/>
              <a:cs typeface="Arial" panose="020B0604020202020204" pitchFamily="34" charset="0"/>
            </a:endParaRPr>
          </a:p>
          <a:p>
            <a:pPr marL="514350" indent="-514350" algn="just">
              <a:lnSpc>
                <a:spcPct val="100000"/>
              </a:lnSpc>
              <a:spcBef>
                <a:spcPts val="600"/>
              </a:spcBef>
              <a:buAutoNum type="arabicPeriod"/>
            </a:pPr>
            <a:r>
              <a:rPr lang="cs-CZ" sz="1800" smtClean="0">
                <a:latin typeface="Arial" panose="020B0604020202020204" pitchFamily="34" charset="0"/>
                <a:cs typeface="Arial" panose="020B0604020202020204" pitchFamily="34" charset="0"/>
              </a:rPr>
              <a:t>Les </a:t>
            </a:r>
            <a:r>
              <a:rPr lang="cs-CZ" sz="1800">
                <a:latin typeface="Arial" panose="020B0604020202020204" pitchFamily="34" charset="0"/>
                <a:cs typeface="Arial" panose="020B0604020202020204" pitchFamily="34" charset="0"/>
              </a:rPr>
              <a:t>écoles de ce type devraient consacrer à l’enseignement d’une langue étrangère quatre heures par semaine au minimum. </a:t>
            </a:r>
          </a:p>
          <a:p>
            <a:pPr marL="514350" lvl="0" indent="-514350" algn="just" fontAlgn="base">
              <a:lnSpc>
                <a:spcPct val="100000"/>
              </a:lnSpc>
              <a:spcBef>
                <a:spcPts val="600"/>
              </a:spcBef>
              <a:buAutoNum type="arabicPeriod" startAt="3"/>
            </a:pPr>
            <a:r>
              <a:rPr lang="cs-CZ" sz="1800" smtClean="0">
                <a:latin typeface="Arial" panose="020B0604020202020204" pitchFamily="34" charset="0"/>
                <a:cs typeface="Arial" panose="020B0604020202020204" pitchFamily="34" charset="0"/>
              </a:rPr>
              <a:t>Une </a:t>
            </a:r>
            <a:r>
              <a:rPr lang="cs-CZ" sz="1800">
                <a:latin typeface="Arial" panose="020B0604020202020204" pitchFamily="34" charset="0"/>
                <a:cs typeface="Arial" panose="020B0604020202020204" pitchFamily="34" charset="0"/>
              </a:rPr>
              <a:t>langue étrangère devrait être dispensée par les écoles de ce type pendant au moins quatre heures par semaine. </a:t>
            </a:r>
            <a:endParaRPr lang="cs-CZ" sz="1800" smtClean="0">
              <a:latin typeface="Arial" panose="020B0604020202020204" pitchFamily="34" charset="0"/>
              <a:cs typeface="Arial" panose="020B0604020202020204" pitchFamily="34" charset="0"/>
            </a:endParaRPr>
          </a:p>
          <a:p>
            <a:pPr marL="514350" lvl="0" indent="-514350" algn="just" fontAlgn="base">
              <a:lnSpc>
                <a:spcPct val="100000"/>
              </a:lnSpc>
              <a:spcBef>
                <a:spcPts val="600"/>
              </a:spcBef>
              <a:buAutoNum type="arabicPeriod" startAt="4"/>
            </a:pPr>
            <a:r>
              <a:rPr lang="cs-CZ" sz="1800" smtClean="0">
                <a:latin typeface="Arial" panose="020B0604020202020204" pitchFamily="34" charset="0"/>
                <a:cs typeface="Arial" panose="020B0604020202020204" pitchFamily="34" charset="0"/>
              </a:rPr>
              <a:t>Le </a:t>
            </a:r>
            <a:r>
              <a:rPr lang="cs-CZ" sz="1800">
                <a:latin typeface="Arial" panose="020B0604020202020204" pitchFamily="34" charset="0"/>
                <a:cs typeface="Arial" panose="020B0604020202020204" pitchFamily="34" charset="0"/>
              </a:rPr>
              <a:t>nombre d’heures consacrées à l’enseignement d’une langue étrangère par les écoles de ce type ne devrait pas être inférieur à quatre heures hebdomadaires. </a:t>
            </a:r>
            <a:endParaRPr lang="cs-CZ" sz="1800" smtClean="0">
              <a:latin typeface="Arial" panose="020B0604020202020204" pitchFamily="34" charset="0"/>
              <a:cs typeface="Arial" panose="020B0604020202020204" pitchFamily="34" charset="0"/>
            </a:endParaRPr>
          </a:p>
          <a:p>
            <a:pPr lvl="0" algn="just" fontAlgn="base"/>
            <a:endParaRPr lang="cs-CZ" sz="1800">
              <a:latin typeface="Arial" panose="020B0604020202020204" pitchFamily="34" charset="0"/>
              <a:cs typeface="Arial" panose="020B0604020202020204" pitchFamily="34" charset="0"/>
            </a:endParaRPr>
          </a:p>
          <a:p>
            <a:endParaRPr lang="cs-CZ" sz="1800"/>
          </a:p>
        </p:txBody>
      </p:sp>
      <p:pic>
        <p:nvPicPr>
          <p:cNvPr id="6" name="Nahraný zvuk">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a:stretch>
            <a:fillRect/>
          </a:stretch>
        </p:blipFill>
        <p:spPr>
          <a:xfrm>
            <a:off x="876300" y="1173272"/>
            <a:ext cx="609600" cy="609600"/>
          </a:xfrm>
          <a:prstGeom prst="rect">
            <a:avLst/>
          </a:prstGeom>
        </p:spPr>
      </p:pic>
    </p:spTree>
    <p:extLst>
      <p:ext uri="{BB962C8B-B14F-4D97-AF65-F5344CB8AC3E}">
        <p14:creationId xmlns:p14="http://schemas.microsoft.com/office/powerpoint/2010/main" val="37596951"/>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6"/>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37930" fill="hold"/>
                                        <p:tgtEl>
                                          <p:spTgt spid="6"/>
                                        </p:tgtEl>
                                      </p:cBhvr>
                                    </p:cmd>
                                  </p:childTnLst>
                                </p:cTn>
                              </p:par>
                            </p:childTnLst>
                          </p:cTn>
                        </p:par>
                      </p:childTnLst>
                    </p:cTn>
                  </p:par>
                </p:childTnLst>
              </p:cTn>
              <p:nextCondLst>
                <p:cond evt="onClick" delay="0">
                  <p:tgtEl>
                    <p:spTgt spid="6"/>
                  </p:tgtEl>
                </p:cond>
              </p:nextCondLst>
            </p:seq>
            <p:audio>
              <p:cMediaNode vol="80000">
                <p:cTn id="7" fill="hold" display="0">
                  <p:stCondLst>
                    <p:cond delay="indefinite"/>
                  </p:stCondLst>
                  <p:endCondLst>
                    <p:cond evt="onStopAudio" delay="0">
                      <p:tgtEl>
                        <p:sldTgt/>
                      </p:tgtEl>
                    </p:cond>
                  </p:endCondLst>
                </p:cTn>
                <p:tgtEl>
                  <p:spTgt spid="6"/>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délník 1"/>
          <p:cNvSpPr/>
          <p:nvPr/>
        </p:nvSpPr>
        <p:spPr>
          <a:xfrm>
            <a:off x="1490597" y="1227552"/>
            <a:ext cx="9820405" cy="4137479"/>
          </a:xfrm>
          <a:prstGeom prst="rect">
            <a:avLst/>
          </a:prstGeom>
          <a:solidFill>
            <a:schemeClr val="accent2">
              <a:lumMod val="20000"/>
              <a:lumOff val="80000"/>
            </a:schemeClr>
          </a:solidFill>
          <a:effectLst>
            <a:innerShdw blurRad="114300">
              <a:prstClr val="black"/>
            </a:innerShdw>
          </a:effectLst>
        </p:spPr>
        <p:txBody>
          <a:bodyPr wrap="square">
            <a:spAutoFit/>
          </a:bodyPr>
          <a:lstStyle/>
          <a:p>
            <a:pPr marL="6350" indent="-6350" algn="just">
              <a:lnSpc>
                <a:spcPct val="111000"/>
              </a:lnSpc>
              <a:spcAft>
                <a:spcPts val="25"/>
              </a:spcAft>
            </a:pPr>
            <a:r>
              <a:rPr lang="cs-CZ" b="1" u="sng" smtClean="0">
                <a:solidFill>
                  <a:srgbClr val="000000"/>
                </a:solidFill>
                <a:effectLst/>
                <a:uFill>
                  <a:solidFill>
                    <a:srgbClr val="000000"/>
                  </a:solidFill>
                </a:uFill>
                <a:latin typeface="Arial" panose="020B0604020202020204" pitchFamily="34" charset="0"/>
                <a:ea typeface="Arial" panose="020B0604020202020204" pitchFamily="34" charset="0"/>
              </a:rPr>
              <a:t>1. Exprimez chacune des phrases de cet exercice en quatre variantes</a:t>
            </a:r>
            <a:r>
              <a:rPr lang="cs-CZ" b="1" u="sng" smtClean="0">
                <a:solidFill>
                  <a:srgbClr val="000000"/>
                </a:solidFill>
                <a:effectLst/>
                <a:latin typeface="Arial" panose="020B0604020202020204" pitchFamily="34" charset="0"/>
                <a:ea typeface="Arial" panose="020B0604020202020204" pitchFamily="34" charset="0"/>
              </a:rPr>
              <a:t> </a:t>
            </a:r>
            <a:r>
              <a:rPr lang="cs-CZ" b="1" u="sng" smtClean="0">
                <a:solidFill>
                  <a:srgbClr val="000000"/>
                </a:solidFill>
                <a:effectLst/>
                <a:uFill>
                  <a:solidFill>
                    <a:srgbClr val="000000"/>
                  </a:solidFill>
                </a:uFill>
                <a:latin typeface="Arial" panose="020B0604020202020204" pitchFamily="34" charset="0"/>
                <a:ea typeface="Arial" panose="020B0604020202020204" pitchFamily="34" charset="0"/>
              </a:rPr>
              <a:t>françaises :</a:t>
            </a:r>
            <a:r>
              <a:rPr lang="cs-CZ" b="1" smtClean="0">
                <a:solidFill>
                  <a:srgbClr val="000000"/>
                </a:solidFill>
                <a:effectLst/>
                <a:latin typeface="Arial" panose="020B0604020202020204" pitchFamily="34" charset="0"/>
                <a:ea typeface="Arial" panose="020B0604020202020204" pitchFamily="34" charset="0"/>
              </a:rPr>
              <a:t> </a:t>
            </a:r>
            <a:endParaRPr lang="cs-CZ" smtClean="0">
              <a:solidFill>
                <a:srgbClr val="000000"/>
              </a:solidFill>
              <a:effectLst/>
              <a:latin typeface="Arial" panose="020B0604020202020204" pitchFamily="34" charset="0"/>
              <a:ea typeface="Arial" panose="020B0604020202020204" pitchFamily="34" charset="0"/>
            </a:endParaRPr>
          </a:p>
          <a:p>
            <a:pPr marL="6350" indent="-6350" algn="just">
              <a:spcAft>
                <a:spcPts val="600"/>
              </a:spcAft>
            </a:pPr>
            <a:r>
              <a:rPr lang="cs-CZ" b="1" smtClean="0">
                <a:solidFill>
                  <a:srgbClr val="000000"/>
                </a:solidFill>
                <a:effectLst/>
                <a:latin typeface="Arial" panose="020B0604020202020204" pitchFamily="34" charset="0"/>
                <a:ea typeface="Arial" panose="020B0604020202020204" pitchFamily="34" charset="0"/>
              </a:rPr>
              <a:t>Exemple : </a:t>
            </a:r>
            <a:r>
              <a:rPr lang="cs-CZ" smtClean="0">
                <a:solidFill>
                  <a:srgbClr val="000000"/>
                </a:solidFill>
                <a:effectLst/>
                <a:latin typeface="Arial" panose="020B0604020202020204" pitchFamily="34" charset="0"/>
                <a:ea typeface="Arial" panose="020B0604020202020204" pitchFamily="34" charset="0"/>
              </a:rPr>
              <a:t>Bylo možné využít jen jednoho reaktoru. </a:t>
            </a:r>
          </a:p>
          <a:p>
            <a:pPr lvl="0" algn="just" fontAlgn="base">
              <a:lnSpc>
                <a:spcPct val="111000"/>
              </a:lnSpc>
              <a:spcAft>
                <a:spcPts val="45"/>
              </a:spcAft>
              <a:buClr>
                <a:srgbClr val="000000"/>
              </a:buClr>
              <a:buSzPts val="1300"/>
            </a:pPr>
            <a:r>
              <a:rPr lang="cs-CZ" u="none" strike="noStrike"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1. On a pu exploiter un réacteur seulement. </a:t>
            </a:r>
          </a:p>
          <a:p>
            <a:pPr lvl="0" algn="just" fontAlgn="base">
              <a:lnSpc>
                <a:spcPct val="111000"/>
              </a:lnSpc>
              <a:spcAft>
                <a:spcPts val="45"/>
              </a:spcAft>
              <a:buClr>
                <a:srgbClr val="000000"/>
              </a:buClr>
              <a:buSzPts val="1300"/>
            </a:pPr>
            <a:r>
              <a:rPr lang="cs-CZ" u="none" strike="noStrike"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2. Il n’a été possible d’exploiter qu’un seul réacteur. </a:t>
            </a:r>
          </a:p>
          <a:p>
            <a:pPr lvl="0" algn="just" fontAlgn="base">
              <a:lnSpc>
                <a:spcPct val="111000"/>
              </a:lnSpc>
              <a:spcAft>
                <a:spcPts val="45"/>
              </a:spcAft>
              <a:buClr>
                <a:srgbClr val="000000"/>
              </a:buClr>
              <a:buSzPts val="1300"/>
            </a:pPr>
            <a:r>
              <a:rPr lang="cs-CZ" u="none" strike="noStrike"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3. Un seul réacteur a pu être exploité. </a:t>
            </a:r>
          </a:p>
          <a:p>
            <a:pPr lvl="0" algn="just" fontAlgn="base">
              <a:lnSpc>
                <a:spcPct val="111000"/>
              </a:lnSpc>
              <a:spcAft>
                <a:spcPts val="45"/>
              </a:spcAft>
              <a:buClr>
                <a:srgbClr val="000000"/>
              </a:buClr>
              <a:buSzPts val="1300"/>
            </a:pPr>
            <a:r>
              <a:rPr lang="cs-CZ" u="none" strike="noStrike"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4. Un seul réacteur était exploitable. </a:t>
            </a:r>
          </a:p>
          <a:p>
            <a:pPr marL="6350" indent="-6350">
              <a:lnSpc>
                <a:spcPct val="107000"/>
              </a:lnSpc>
              <a:spcAft>
                <a:spcPts val="115"/>
              </a:spcAft>
            </a:pPr>
            <a:r>
              <a:rPr lang="cs-CZ" smtClean="0">
                <a:solidFill>
                  <a:srgbClr val="000000"/>
                </a:solidFill>
                <a:effectLst/>
                <a:latin typeface="Arial" panose="020B0604020202020204" pitchFamily="34" charset="0"/>
                <a:ea typeface="Arial" panose="020B0604020202020204" pitchFamily="34" charset="0"/>
              </a:rPr>
              <a:t> </a:t>
            </a:r>
          </a:p>
          <a:p>
            <a:pPr marR="895985" lvl="0" algn="just" fontAlgn="base">
              <a:lnSpc>
                <a:spcPct val="111000"/>
              </a:lnSpc>
              <a:spcAft>
                <a:spcPts val="45"/>
              </a:spcAft>
              <a:buClr>
                <a:srgbClr val="000000"/>
              </a:buClr>
              <a:buSzPts val="1300"/>
            </a:pPr>
            <a:r>
              <a:rPr lang="cs-CZ" u="none" strike="noStrike"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1. Bylo možné uskutečnit jen jeden námět. (réaliser une suggestion) </a:t>
            </a:r>
          </a:p>
          <a:p>
            <a:pPr marR="895985" lvl="0" algn="just" fontAlgn="base">
              <a:lnSpc>
                <a:spcPct val="111000"/>
              </a:lnSpc>
              <a:spcAft>
                <a:spcPts val="45"/>
              </a:spcAft>
              <a:buClr>
                <a:srgbClr val="000000"/>
              </a:buClr>
              <a:buSzPts val="1300"/>
            </a:pPr>
            <a:r>
              <a:rPr lang="cs-CZ" u="none" strike="noStrike"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2. Bylo možné připustit jen jedno řešení. (admettre une solution) </a:t>
            </a:r>
          </a:p>
          <a:p>
            <a:pPr marR="895985" lvl="0" algn="just" fontAlgn="base">
              <a:lnSpc>
                <a:spcPct val="111000"/>
              </a:lnSpc>
              <a:spcAft>
                <a:spcPts val="45"/>
              </a:spcAft>
              <a:buClr>
                <a:srgbClr val="000000"/>
              </a:buClr>
              <a:buSzPts val="1300"/>
            </a:pPr>
            <a:r>
              <a:rPr lang="cs-CZ" u="none" strike="noStrike"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3. Bylo možné použít jen jedné metody. (appliquer une méthode) </a:t>
            </a:r>
          </a:p>
          <a:p>
            <a:pPr marR="1144905" lvl="0" algn="just" fontAlgn="base">
              <a:lnSpc>
                <a:spcPct val="111000"/>
              </a:lnSpc>
              <a:spcAft>
                <a:spcPts val="45"/>
              </a:spcAft>
              <a:buClr>
                <a:srgbClr val="000000"/>
              </a:buClr>
              <a:buSzPts val="1300"/>
            </a:pPr>
            <a:r>
              <a:rPr lang="cs-CZ" u="none" strike="noStrike"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4. Bylo možné udělat jen jednu věc. </a:t>
            </a:r>
          </a:p>
          <a:p>
            <a:pPr marR="1144905" lvl="0" algn="just" fontAlgn="base">
              <a:lnSpc>
                <a:spcPct val="111000"/>
              </a:lnSpc>
              <a:spcAft>
                <a:spcPts val="45"/>
              </a:spcAft>
              <a:buClr>
                <a:srgbClr val="000000"/>
              </a:buClr>
              <a:buSzPts val="1300"/>
            </a:pPr>
            <a:r>
              <a:rPr lang="cs-CZ" u="none" strike="noStrike"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5. Bylo možné přenášet jen jeden kód. (transmettre un code) </a:t>
            </a:r>
          </a:p>
          <a:p>
            <a:pPr marR="1144905" lvl="0" algn="just" fontAlgn="base">
              <a:lnSpc>
                <a:spcPct val="111000"/>
              </a:lnSpc>
              <a:spcAft>
                <a:spcPts val="45"/>
              </a:spcAft>
              <a:buClr>
                <a:srgbClr val="000000"/>
              </a:buClr>
              <a:buSzPts val="1300"/>
            </a:pPr>
            <a:r>
              <a:rPr lang="cs-CZ" u="none" strike="noStrike"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6. Bylo možné vypít jen jeden nápoj. </a:t>
            </a:r>
            <a:endParaRPr lang="cs-CZ" u="none" strike="noStrike">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endParaRPr>
          </a:p>
        </p:txBody>
      </p:sp>
      <p:pic>
        <p:nvPicPr>
          <p:cNvPr id="3" name="Nahraný zvuk">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60400" y="1227552"/>
            <a:ext cx="609600" cy="609600"/>
          </a:xfrm>
          <a:prstGeom prst="rect">
            <a:avLst/>
          </a:prstGeom>
        </p:spPr>
      </p:pic>
      <p:pic>
        <p:nvPicPr>
          <p:cNvPr id="4" name="Nahraný zvuk">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10350500" y="4483100"/>
            <a:ext cx="609600" cy="609600"/>
          </a:xfrm>
          <a:prstGeom prst="rect">
            <a:avLst/>
          </a:prstGeom>
        </p:spPr>
      </p:pic>
    </p:spTree>
    <p:extLst>
      <p:ext uri="{BB962C8B-B14F-4D97-AF65-F5344CB8AC3E}">
        <p14:creationId xmlns:p14="http://schemas.microsoft.com/office/powerpoint/2010/main" val="2453564868"/>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24240"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175755" fill="hold"/>
                                        <p:tgtEl>
                                          <p:spTgt spid="4"/>
                                        </p:tgtEl>
                                      </p:cBhvr>
                                    </p:cmd>
                                  </p:childTnLst>
                                </p:cTn>
                              </p:par>
                            </p:childTnLst>
                          </p:cTn>
                        </p:par>
                      </p:childTnLst>
                    </p:cTn>
                  </p:par>
                </p:childTnLst>
              </p:cTn>
              <p:nextCondLst>
                <p:cond evt="onClick" delay="0">
                  <p:tgtEl>
                    <p:spTgt spid="4"/>
                  </p:tgtEl>
                </p:cond>
              </p:nextCondLst>
            </p:seq>
            <p:audio>
              <p:cMediaNode vol="80000">
                <p:cTn id="13" fill="hold" display="0">
                  <p:stCondLst>
                    <p:cond delay="indefinite"/>
                  </p:stCondLst>
                  <p:endCondLst>
                    <p:cond evt="onStopAudio" delay="0">
                      <p:tgtEl>
                        <p:sldTgt/>
                      </p:tgtEl>
                    </p:cond>
                  </p:endCondLst>
                </p:cTn>
                <p:tgtEl>
                  <p:spTgt spid="4"/>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délník 1"/>
          <p:cNvSpPr/>
          <p:nvPr/>
        </p:nvSpPr>
        <p:spPr>
          <a:xfrm>
            <a:off x="1302533" y="1471504"/>
            <a:ext cx="9544833" cy="3813480"/>
          </a:xfrm>
          <a:prstGeom prst="rect">
            <a:avLst/>
          </a:prstGeom>
          <a:solidFill>
            <a:schemeClr val="accent2">
              <a:lumMod val="20000"/>
              <a:lumOff val="80000"/>
            </a:schemeClr>
          </a:solidFill>
          <a:effectLst>
            <a:innerShdw blurRad="114300">
              <a:prstClr val="black"/>
            </a:innerShdw>
          </a:effectLst>
        </p:spPr>
        <p:txBody>
          <a:bodyPr wrap="square">
            <a:spAutoFit/>
          </a:bodyPr>
          <a:lstStyle/>
          <a:p>
            <a:pPr marL="6350" marR="634365" indent="-6350" algn="just">
              <a:lnSpc>
                <a:spcPct val="111000"/>
              </a:lnSpc>
              <a:spcAft>
                <a:spcPts val="25"/>
              </a:spcAft>
            </a:pPr>
            <a:r>
              <a:rPr lang="cs-CZ" b="1" u="sng" smtClean="0">
                <a:solidFill>
                  <a:srgbClr val="000000"/>
                </a:solidFill>
                <a:effectLst/>
                <a:uFill>
                  <a:solidFill>
                    <a:srgbClr val="000000"/>
                  </a:solidFill>
                </a:uFill>
                <a:latin typeface="Arial" panose="020B0604020202020204" pitchFamily="34" charset="0"/>
                <a:ea typeface="Arial" panose="020B0604020202020204" pitchFamily="34" charset="0"/>
              </a:rPr>
              <a:t>2. Opérez trois transformations pour exprimer la cause :</a:t>
            </a:r>
            <a:r>
              <a:rPr lang="cs-CZ" b="1" smtClean="0">
                <a:solidFill>
                  <a:srgbClr val="000000"/>
                </a:solidFill>
                <a:effectLst/>
                <a:latin typeface="Arial" panose="020B0604020202020204" pitchFamily="34" charset="0"/>
                <a:ea typeface="Arial" panose="020B0604020202020204" pitchFamily="34" charset="0"/>
              </a:rPr>
              <a:t> </a:t>
            </a:r>
          </a:p>
          <a:p>
            <a:pPr marL="6350" marR="634365" indent="-6350" algn="just">
              <a:spcAft>
                <a:spcPts val="600"/>
              </a:spcAft>
            </a:pPr>
            <a:r>
              <a:rPr lang="cs-CZ" b="1" smtClean="0">
                <a:solidFill>
                  <a:srgbClr val="000000"/>
                </a:solidFill>
                <a:effectLst/>
                <a:latin typeface="Arial" panose="020B0604020202020204" pitchFamily="34" charset="0"/>
                <a:ea typeface="Arial" panose="020B0604020202020204" pitchFamily="34" charset="0"/>
              </a:rPr>
              <a:t>Exemple :</a:t>
            </a:r>
            <a:r>
              <a:rPr lang="cs-CZ" smtClean="0">
                <a:solidFill>
                  <a:srgbClr val="000000"/>
                </a:solidFill>
                <a:effectLst/>
                <a:latin typeface="Arial" panose="020B0604020202020204" pitchFamily="34" charset="0"/>
                <a:ea typeface="Arial" panose="020B0604020202020204" pitchFamily="34" charset="0"/>
              </a:rPr>
              <a:t> Byli kritizováni, protože mlčeli. </a:t>
            </a:r>
          </a:p>
          <a:p>
            <a:pPr lvl="0" algn="just" fontAlgn="base">
              <a:lnSpc>
                <a:spcPct val="111000"/>
              </a:lnSpc>
              <a:spcAft>
                <a:spcPts val="45"/>
              </a:spcAft>
              <a:buClr>
                <a:srgbClr val="000000"/>
              </a:buClr>
              <a:buSzPts val="1300"/>
            </a:pPr>
            <a:r>
              <a:rPr lang="cs-CZ" u="none" strike="noStrike"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1. Ils ont été critiqués parce qu’ils s’étaient tus. </a:t>
            </a:r>
          </a:p>
          <a:p>
            <a:pPr lvl="0" algn="just" fontAlgn="base">
              <a:lnSpc>
                <a:spcPct val="111000"/>
              </a:lnSpc>
              <a:spcAft>
                <a:spcPts val="45"/>
              </a:spcAft>
              <a:buClr>
                <a:srgbClr val="000000"/>
              </a:buClr>
              <a:buSzPts val="1300"/>
            </a:pPr>
            <a:r>
              <a:rPr lang="cs-CZ" u="none" strike="noStrike"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2. Ils ont été critiqués pour s’être tus. </a:t>
            </a:r>
          </a:p>
          <a:p>
            <a:pPr lvl="0" algn="just" fontAlgn="base">
              <a:lnSpc>
                <a:spcPct val="111000"/>
              </a:lnSpc>
              <a:spcAft>
                <a:spcPts val="45"/>
              </a:spcAft>
              <a:buClr>
                <a:srgbClr val="000000"/>
              </a:buClr>
              <a:buSzPts val="1300"/>
            </a:pPr>
            <a:r>
              <a:rPr lang="cs-CZ" u="none" strike="noStrike"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3. Ils ont été critiqués à cause de leur mutisme. </a:t>
            </a:r>
          </a:p>
          <a:p>
            <a:pPr marL="6350" indent="-6350">
              <a:lnSpc>
                <a:spcPct val="107000"/>
              </a:lnSpc>
              <a:spcAft>
                <a:spcPts val="105"/>
              </a:spcAft>
            </a:pPr>
            <a:r>
              <a:rPr lang="cs-CZ" smtClean="0">
                <a:solidFill>
                  <a:srgbClr val="000000"/>
                </a:solidFill>
                <a:effectLst/>
                <a:latin typeface="Arial" panose="020B0604020202020204" pitchFamily="34" charset="0"/>
                <a:ea typeface="Arial" panose="020B0604020202020204" pitchFamily="34" charset="0"/>
              </a:rPr>
              <a:t> </a:t>
            </a:r>
          </a:p>
          <a:p>
            <a:pPr lvl="0" algn="just" fontAlgn="base">
              <a:lnSpc>
                <a:spcPct val="110000"/>
              </a:lnSpc>
              <a:spcAft>
                <a:spcPts val="45"/>
              </a:spcAft>
              <a:buClr>
                <a:srgbClr val="000000"/>
              </a:buClr>
              <a:buSzPts val="1300"/>
            </a:pPr>
            <a:r>
              <a:rPr lang="cs-CZ" u="none" strike="noStrike"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1. Byli kritizováni, protože lhali. </a:t>
            </a:r>
          </a:p>
          <a:p>
            <a:pPr lvl="0" algn="just" fontAlgn="base">
              <a:lnSpc>
                <a:spcPct val="110000"/>
              </a:lnSpc>
              <a:spcAft>
                <a:spcPts val="45"/>
              </a:spcAft>
              <a:buClr>
                <a:srgbClr val="000000"/>
              </a:buClr>
              <a:buSzPts val="1300"/>
            </a:pPr>
            <a:r>
              <a:rPr lang="cs-CZ" u="none" strike="noStrike"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2. Byli kritizováni, protože pochybovali. </a:t>
            </a:r>
          </a:p>
          <a:p>
            <a:pPr lvl="0" algn="just" fontAlgn="base">
              <a:lnSpc>
                <a:spcPct val="110000"/>
              </a:lnSpc>
              <a:spcAft>
                <a:spcPts val="45"/>
              </a:spcAft>
              <a:buClr>
                <a:srgbClr val="000000"/>
              </a:buClr>
              <a:buSzPts val="1300"/>
            </a:pPr>
            <a:r>
              <a:rPr lang="cs-CZ" u="none" strike="noStrike"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3. Byli kritizováni, protože slibovali. </a:t>
            </a:r>
          </a:p>
          <a:p>
            <a:pPr lvl="0" algn="just" fontAlgn="base">
              <a:lnSpc>
                <a:spcPct val="110000"/>
              </a:lnSpc>
              <a:spcAft>
                <a:spcPts val="45"/>
              </a:spcAft>
              <a:buClr>
                <a:srgbClr val="000000"/>
              </a:buClr>
              <a:buSzPts val="1300"/>
            </a:pPr>
            <a:r>
              <a:rPr lang="cs-CZ" u="none" strike="noStrike"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4. Byli kritizováni, protože spali. </a:t>
            </a:r>
          </a:p>
          <a:p>
            <a:pPr>
              <a:lnSpc>
                <a:spcPct val="110000"/>
              </a:lnSpc>
            </a:pPr>
            <a:r>
              <a:rPr lang="cs-CZ" smtClean="0">
                <a:solidFill>
                  <a:srgbClr val="000000"/>
                </a:solidFill>
                <a:effectLst/>
                <a:latin typeface="Arial" panose="020B0604020202020204" pitchFamily="34" charset="0"/>
                <a:ea typeface="Arial" panose="020B0604020202020204" pitchFamily="34" charset="0"/>
              </a:rPr>
              <a:t>5. Byli kritizováni, protože odmítli. </a:t>
            </a:r>
          </a:p>
          <a:p>
            <a:pPr>
              <a:lnSpc>
                <a:spcPct val="110000"/>
              </a:lnSpc>
            </a:pPr>
            <a:r>
              <a:rPr lang="cs-CZ" smtClean="0">
                <a:solidFill>
                  <a:srgbClr val="000000"/>
                </a:solidFill>
                <a:effectLst/>
                <a:latin typeface="Arial" panose="020B0604020202020204" pitchFamily="34" charset="0"/>
                <a:ea typeface="Arial" panose="020B0604020202020204" pitchFamily="34" charset="0"/>
              </a:rPr>
              <a:t>6. Byli kritizováni, protože nepřišli. </a:t>
            </a:r>
            <a:endParaRPr lang="cs-CZ"/>
          </a:p>
        </p:txBody>
      </p:sp>
      <p:pic>
        <p:nvPicPr>
          <p:cNvPr id="3" name="Nahraný zvuk">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622300" y="1471504"/>
            <a:ext cx="609600" cy="609600"/>
          </a:xfrm>
          <a:prstGeom prst="rect">
            <a:avLst/>
          </a:prstGeom>
        </p:spPr>
      </p:pic>
      <p:pic>
        <p:nvPicPr>
          <p:cNvPr id="4" name="Nahraný zvuk">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9855200" y="4114800"/>
            <a:ext cx="609600" cy="609600"/>
          </a:xfrm>
          <a:prstGeom prst="rect">
            <a:avLst/>
          </a:prstGeom>
        </p:spPr>
      </p:pic>
    </p:spTree>
    <p:extLst>
      <p:ext uri="{BB962C8B-B14F-4D97-AF65-F5344CB8AC3E}">
        <p14:creationId xmlns:p14="http://schemas.microsoft.com/office/powerpoint/2010/main" val="1785016196"/>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4428"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144557" fill="hold"/>
                                        <p:tgtEl>
                                          <p:spTgt spid="4"/>
                                        </p:tgtEl>
                                      </p:cBhvr>
                                    </p:cmd>
                                  </p:childTnLst>
                                </p:cTn>
                              </p:par>
                            </p:childTnLst>
                          </p:cTn>
                        </p:par>
                      </p:childTnLst>
                    </p:cTn>
                  </p:par>
                </p:childTnLst>
              </p:cTn>
              <p:nextCondLst>
                <p:cond evt="onClick" delay="0">
                  <p:tgtEl>
                    <p:spTgt spid="4"/>
                  </p:tgtEl>
                </p:cond>
              </p:nextCondLst>
            </p:seq>
            <p:audio>
              <p:cMediaNode vol="80000">
                <p:cTn id="13"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délník 1"/>
          <p:cNvSpPr/>
          <p:nvPr/>
        </p:nvSpPr>
        <p:spPr>
          <a:xfrm>
            <a:off x="1515649" y="789141"/>
            <a:ext cx="9569885" cy="5078313"/>
          </a:xfrm>
          <a:prstGeom prst="rect">
            <a:avLst/>
          </a:prstGeom>
          <a:solidFill>
            <a:schemeClr val="accent2">
              <a:lumMod val="20000"/>
              <a:lumOff val="80000"/>
            </a:schemeClr>
          </a:solidFill>
          <a:effectLst>
            <a:innerShdw blurRad="114300">
              <a:prstClr val="black"/>
            </a:innerShdw>
          </a:effectLst>
        </p:spPr>
        <p:txBody>
          <a:bodyPr wrap="square">
            <a:spAutoFit/>
          </a:bodyPr>
          <a:lstStyle/>
          <a:p>
            <a:r>
              <a:rPr lang="fr-FR" b="1" u="sng" smtClean="0">
                <a:latin typeface="Arial" panose="020B0604020202020204" pitchFamily="34" charset="0"/>
                <a:cs typeface="Arial" panose="020B0604020202020204" pitchFamily="34" charset="0"/>
              </a:rPr>
              <a:t>3. </a:t>
            </a:r>
            <a:r>
              <a:rPr lang="cs-CZ" b="1" u="sng" smtClean="0">
                <a:latin typeface="Arial" panose="020B0604020202020204" pitchFamily="34" charset="0"/>
                <a:cs typeface="Arial" panose="020B0604020202020204" pitchFamily="34" charset="0"/>
              </a:rPr>
              <a:t>En fr</a:t>
            </a:r>
            <a:r>
              <a:rPr lang="fr-FR" b="1" u="sng" smtClean="0">
                <a:latin typeface="Arial" panose="020B0604020202020204" pitchFamily="34" charset="0"/>
                <a:cs typeface="Arial" panose="020B0604020202020204" pitchFamily="34" charset="0"/>
              </a:rPr>
              <a:t>ançais, il y a des mots qui peuvent désigner en tchèque un même concept mais qui ne sont pas interchangeables </a:t>
            </a:r>
            <a:r>
              <a:rPr lang="fr-FR" b="1" u="sng">
                <a:latin typeface="Arial" panose="020B0604020202020204" pitchFamily="34" charset="0"/>
                <a:cs typeface="Arial" panose="020B0604020202020204" pitchFamily="34" charset="0"/>
              </a:rPr>
              <a:t>dans </a:t>
            </a:r>
            <a:r>
              <a:rPr lang="fr-FR" b="1" u="sng" smtClean="0">
                <a:latin typeface="Arial" panose="020B0604020202020204" pitchFamily="34" charset="0"/>
                <a:cs typeface="Arial" panose="020B0604020202020204" pitchFamily="34" charset="0"/>
              </a:rPr>
              <a:t>la plupart des </a:t>
            </a:r>
            <a:r>
              <a:rPr lang="fr-FR" b="1" u="sng">
                <a:latin typeface="Arial" panose="020B0604020202020204" pitchFamily="34" charset="0"/>
                <a:cs typeface="Arial" panose="020B0604020202020204" pitchFamily="34" charset="0"/>
              </a:rPr>
              <a:t>contextes</a:t>
            </a:r>
            <a:r>
              <a:rPr lang="fr-FR" b="1" u="sng" smtClean="0">
                <a:latin typeface="Arial" panose="020B0604020202020204" pitchFamily="34" charset="0"/>
                <a:cs typeface="Arial" panose="020B0604020202020204" pitchFamily="34" charset="0"/>
              </a:rPr>
              <a:t>. </a:t>
            </a:r>
            <a:r>
              <a:rPr lang="cs-CZ" b="1" u="sng" smtClean="0">
                <a:latin typeface="Arial" panose="020B0604020202020204" pitchFamily="34" charset="0"/>
                <a:cs typeface="Arial" panose="020B0604020202020204" pitchFamily="34" charset="0"/>
              </a:rPr>
              <a:t>Faites </a:t>
            </a:r>
            <a:r>
              <a:rPr lang="cs-CZ" b="1" u="sng">
                <a:latin typeface="Arial" panose="020B0604020202020204" pitchFamily="34" charset="0"/>
                <a:cs typeface="Arial" panose="020B0604020202020204" pitchFamily="34" charset="0"/>
              </a:rPr>
              <a:t>attention au sens des expressions proposées et </a:t>
            </a:r>
            <a:r>
              <a:rPr lang="cs-CZ" b="1" u="sng" smtClean="0">
                <a:latin typeface="Arial" panose="020B0604020202020204" pitchFamily="34" charset="0"/>
                <a:cs typeface="Arial" panose="020B0604020202020204" pitchFamily="34" charset="0"/>
              </a:rPr>
              <a:t>mettez-les</a:t>
            </a:r>
            <a:r>
              <a:rPr lang="fr-FR" b="1" u="sng" smtClean="0">
                <a:latin typeface="Arial" panose="020B0604020202020204" pitchFamily="34" charset="0"/>
                <a:cs typeface="Arial" panose="020B0604020202020204" pitchFamily="34" charset="0"/>
              </a:rPr>
              <a:t> </a:t>
            </a:r>
            <a:r>
              <a:rPr lang="cs-CZ" b="1" u="sng" smtClean="0">
                <a:latin typeface="Arial" panose="020B0604020202020204" pitchFamily="34" charset="0"/>
                <a:cs typeface="Arial" panose="020B0604020202020204" pitchFamily="34" charset="0"/>
              </a:rPr>
              <a:t>dans </a:t>
            </a:r>
            <a:r>
              <a:rPr lang="cs-CZ" b="1" u="sng">
                <a:latin typeface="Arial" panose="020B0604020202020204" pitchFamily="34" charset="0"/>
                <a:cs typeface="Arial" panose="020B0604020202020204" pitchFamily="34" charset="0"/>
              </a:rPr>
              <a:t>les phrases suivantes </a:t>
            </a:r>
            <a:r>
              <a:rPr lang="cs-CZ" b="1">
                <a:latin typeface="Arial" panose="020B0604020202020204" pitchFamily="34" charset="0"/>
                <a:cs typeface="Arial" panose="020B0604020202020204" pitchFamily="34" charset="0"/>
              </a:rPr>
              <a:t>: </a:t>
            </a:r>
            <a:endParaRPr lang="fr-FR" b="1" smtClean="0">
              <a:latin typeface="Arial" panose="020B0604020202020204" pitchFamily="34" charset="0"/>
              <a:cs typeface="Arial" panose="020B0604020202020204" pitchFamily="34" charset="0"/>
            </a:endParaRPr>
          </a:p>
          <a:p>
            <a:endParaRPr lang="fr-FR" b="1" smtClean="0">
              <a:latin typeface="Arial" panose="020B0604020202020204" pitchFamily="34" charset="0"/>
              <a:cs typeface="Arial" panose="020B0604020202020204" pitchFamily="34" charset="0"/>
            </a:endParaRPr>
          </a:p>
          <a:p>
            <a:r>
              <a:rPr lang="cs-CZ" b="1" smtClean="0">
                <a:latin typeface="Arial" panose="020B0604020202020204" pitchFamily="34" charset="0"/>
                <a:cs typeface="Arial" panose="020B0604020202020204" pitchFamily="34" charset="0"/>
              </a:rPr>
              <a:t>L’AFFAIRE </a:t>
            </a:r>
            <a:r>
              <a:rPr lang="cs-CZ" b="1">
                <a:latin typeface="Arial" panose="020B0604020202020204" pitchFamily="34" charset="0"/>
                <a:cs typeface="Arial" panose="020B0604020202020204" pitchFamily="34" charset="0"/>
              </a:rPr>
              <a:t>– LA CAUSE – LA CHOSE </a:t>
            </a:r>
            <a:endParaRPr lang="cs-CZ">
              <a:latin typeface="Arial" panose="020B0604020202020204" pitchFamily="34" charset="0"/>
              <a:cs typeface="Arial" panose="020B0604020202020204" pitchFamily="34" charset="0"/>
            </a:endParaRPr>
          </a:p>
          <a:p>
            <a:pPr lvl="0" fontAlgn="base"/>
            <a:r>
              <a:rPr lang="fr-FR" b="1" i="1" smtClean="0">
                <a:latin typeface="Arial" panose="020B0604020202020204" pitchFamily="34" charset="0"/>
                <a:cs typeface="Arial" panose="020B0604020202020204" pitchFamily="34" charset="0"/>
              </a:rPr>
              <a:t>1. </a:t>
            </a:r>
            <a:r>
              <a:rPr lang="cs-CZ" b="1" i="1" smtClean="0">
                <a:latin typeface="Arial" panose="020B0604020202020204" pitchFamily="34" charset="0"/>
                <a:cs typeface="Arial" panose="020B0604020202020204" pitchFamily="34" charset="0"/>
              </a:rPr>
              <a:t>L’affaire</a:t>
            </a:r>
            <a:r>
              <a:rPr lang="cs-CZ" i="1" smtClean="0">
                <a:latin typeface="Arial" panose="020B0604020202020204" pitchFamily="34" charset="0"/>
                <a:cs typeface="Arial" panose="020B0604020202020204" pitchFamily="34" charset="0"/>
              </a:rPr>
              <a:t> </a:t>
            </a:r>
            <a:r>
              <a:rPr lang="cs-CZ" i="1">
                <a:latin typeface="Arial" panose="020B0604020202020204" pitchFamily="34" charset="0"/>
                <a:cs typeface="Arial" panose="020B0604020202020204" pitchFamily="34" charset="0"/>
              </a:rPr>
              <a:t>– terme vague désignant ce dont on s’occupe, ce qui regarde ou concerne quelqu’un, ce qui lui cause des difficultés ou ce qui lui convient. (au sens matériel) </a:t>
            </a:r>
          </a:p>
          <a:p>
            <a:pPr lvl="0" fontAlgn="base"/>
            <a:r>
              <a:rPr lang="fr-FR" b="1" i="1" smtClean="0">
                <a:latin typeface="Arial" panose="020B0604020202020204" pitchFamily="34" charset="0"/>
                <a:cs typeface="Arial" panose="020B0604020202020204" pitchFamily="34" charset="0"/>
              </a:rPr>
              <a:t>2. </a:t>
            </a:r>
            <a:r>
              <a:rPr lang="cs-CZ" b="1" i="1" smtClean="0">
                <a:latin typeface="Arial" panose="020B0604020202020204" pitchFamily="34" charset="0"/>
                <a:cs typeface="Arial" panose="020B0604020202020204" pitchFamily="34" charset="0"/>
              </a:rPr>
              <a:t>La </a:t>
            </a:r>
            <a:r>
              <a:rPr lang="cs-CZ" b="1" i="1">
                <a:latin typeface="Arial" panose="020B0604020202020204" pitchFamily="34" charset="0"/>
                <a:cs typeface="Arial" panose="020B0604020202020204" pitchFamily="34" charset="0"/>
              </a:rPr>
              <a:t>cause</a:t>
            </a:r>
            <a:r>
              <a:rPr lang="cs-CZ" i="1">
                <a:latin typeface="Arial" panose="020B0604020202020204" pitchFamily="34" charset="0"/>
                <a:cs typeface="Arial" panose="020B0604020202020204" pitchFamily="34" charset="0"/>
              </a:rPr>
              <a:t> – ensemble des circonstances qui déterminent la situation, au regard de la loi, d’une personne qui comparaît en justice.(au sens moral) </a:t>
            </a:r>
            <a:endParaRPr lang="fr-FR" i="1" smtClean="0">
              <a:latin typeface="Arial" panose="020B0604020202020204" pitchFamily="34" charset="0"/>
              <a:cs typeface="Arial" panose="020B0604020202020204" pitchFamily="34" charset="0"/>
            </a:endParaRPr>
          </a:p>
          <a:p>
            <a:pPr lvl="0" fontAlgn="base"/>
            <a:r>
              <a:rPr lang="fr-FR" i="1" smtClean="0">
                <a:latin typeface="Arial" panose="020B0604020202020204" pitchFamily="34" charset="0"/>
                <a:cs typeface="Arial" panose="020B0604020202020204" pitchFamily="34" charset="0"/>
              </a:rPr>
              <a:t>3. </a:t>
            </a:r>
            <a:r>
              <a:rPr lang="cs-CZ" b="1" i="1" smtClean="0">
                <a:latin typeface="Arial" panose="020B0604020202020204" pitchFamily="34" charset="0"/>
                <a:cs typeface="Arial" panose="020B0604020202020204" pitchFamily="34" charset="0"/>
              </a:rPr>
              <a:t>La </a:t>
            </a:r>
            <a:r>
              <a:rPr lang="cs-CZ" b="1" i="1">
                <a:latin typeface="Arial" panose="020B0604020202020204" pitchFamily="34" charset="0"/>
                <a:cs typeface="Arial" panose="020B0604020202020204" pitchFamily="34" charset="0"/>
              </a:rPr>
              <a:t>chose</a:t>
            </a:r>
            <a:r>
              <a:rPr lang="cs-CZ" i="1">
                <a:latin typeface="Arial" panose="020B0604020202020204" pitchFamily="34" charset="0"/>
                <a:cs typeface="Arial" panose="020B0604020202020204" pitchFamily="34" charset="0"/>
              </a:rPr>
              <a:t> – toute sorte d’objet matériel ou d’abstraction, les événements. </a:t>
            </a:r>
            <a:endParaRPr lang="fr-FR" i="1" smtClean="0">
              <a:latin typeface="Arial" panose="020B0604020202020204" pitchFamily="34" charset="0"/>
              <a:cs typeface="Arial" panose="020B0604020202020204" pitchFamily="34" charset="0"/>
            </a:endParaRPr>
          </a:p>
          <a:p>
            <a:pPr lvl="0" fontAlgn="base"/>
            <a:endParaRPr lang="cs-CZ">
              <a:latin typeface="Arial" panose="020B0604020202020204" pitchFamily="34" charset="0"/>
              <a:cs typeface="Arial" panose="020B0604020202020204" pitchFamily="34" charset="0"/>
            </a:endParaRPr>
          </a:p>
          <a:p>
            <a:pPr>
              <a:lnSpc>
                <a:spcPct val="120000"/>
              </a:lnSpc>
            </a:pPr>
            <a:r>
              <a:rPr lang="fr-FR" smtClean="0">
                <a:latin typeface="Arial" panose="020B0604020202020204" pitchFamily="34" charset="0"/>
                <a:cs typeface="Arial" panose="020B0604020202020204" pitchFamily="34" charset="0"/>
              </a:rPr>
              <a:t>1. </a:t>
            </a:r>
            <a:r>
              <a:rPr lang="cs-CZ" smtClean="0">
                <a:latin typeface="Arial" panose="020B0604020202020204" pitchFamily="34" charset="0"/>
                <a:cs typeface="Arial" panose="020B0604020202020204" pitchFamily="34" charset="0"/>
              </a:rPr>
              <a:t>Ils </a:t>
            </a:r>
            <a:r>
              <a:rPr lang="cs-CZ">
                <a:latin typeface="Arial" panose="020B0604020202020204" pitchFamily="34" charset="0"/>
                <a:cs typeface="Arial" panose="020B0604020202020204" pitchFamily="34" charset="0"/>
              </a:rPr>
              <a:t>ont lutté pour une noble ................, l’indépendance de leur pays. </a:t>
            </a:r>
            <a:r>
              <a:rPr lang="fr-FR" smtClean="0">
                <a:latin typeface="Arial" panose="020B0604020202020204" pitchFamily="34" charset="0"/>
                <a:cs typeface="Arial" panose="020B0604020202020204" pitchFamily="34" charset="0"/>
              </a:rPr>
              <a:t>2. </a:t>
            </a:r>
            <a:r>
              <a:rPr lang="cs-CZ" smtClean="0">
                <a:latin typeface="Arial" panose="020B0604020202020204" pitchFamily="34" charset="0"/>
                <a:cs typeface="Arial" panose="020B0604020202020204" pitchFamily="34" charset="0"/>
              </a:rPr>
              <a:t>Il </a:t>
            </a:r>
            <a:r>
              <a:rPr lang="cs-CZ">
                <a:latin typeface="Arial" panose="020B0604020202020204" pitchFamily="34" charset="0"/>
                <a:cs typeface="Arial" panose="020B0604020202020204" pitchFamily="34" charset="0"/>
              </a:rPr>
              <a:t>aimait à se mêler dans les  ................. d’autrui. </a:t>
            </a:r>
            <a:r>
              <a:rPr lang="fr-FR" smtClean="0">
                <a:latin typeface="Arial" panose="020B0604020202020204" pitchFamily="34" charset="0"/>
                <a:cs typeface="Arial" panose="020B0604020202020204" pitchFamily="34" charset="0"/>
              </a:rPr>
              <a:t>3. </a:t>
            </a:r>
            <a:r>
              <a:rPr lang="cs-CZ" smtClean="0">
                <a:latin typeface="Arial" panose="020B0604020202020204" pitchFamily="34" charset="0"/>
                <a:cs typeface="Arial" panose="020B0604020202020204" pitchFamily="34" charset="0"/>
              </a:rPr>
              <a:t>Il </a:t>
            </a:r>
            <a:r>
              <a:rPr lang="cs-CZ">
                <a:latin typeface="Arial" panose="020B0604020202020204" pitchFamily="34" charset="0"/>
                <a:cs typeface="Arial" panose="020B0604020202020204" pitchFamily="34" charset="0"/>
              </a:rPr>
              <a:t>faut prendre les  ................ comme elles viennent. </a:t>
            </a:r>
            <a:r>
              <a:rPr lang="fr-FR" smtClean="0">
                <a:latin typeface="Arial" panose="020B0604020202020204" pitchFamily="34" charset="0"/>
                <a:cs typeface="Arial" panose="020B0604020202020204" pitchFamily="34" charset="0"/>
              </a:rPr>
              <a:t>4. </a:t>
            </a:r>
            <a:r>
              <a:rPr lang="cs-CZ" smtClean="0">
                <a:latin typeface="Arial" panose="020B0604020202020204" pitchFamily="34" charset="0"/>
                <a:cs typeface="Arial" panose="020B0604020202020204" pitchFamily="34" charset="0"/>
              </a:rPr>
              <a:t>Je </a:t>
            </a:r>
            <a:r>
              <a:rPr lang="cs-CZ">
                <a:latin typeface="Arial" panose="020B0604020202020204" pitchFamily="34" charset="0"/>
                <a:cs typeface="Arial" panose="020B0604020202020204" pitchFamily="34" charset="0"/>
              </a:rPr>
              <a:t>me charge de faire aboutir cette ............., de la résoudre. </a:t>
            </a:r>
            <a:r>
              <a:rPr lang="fr-FR" smtClean="0">
                <a:latin typeface="Arial" panose="020B0604020202020204" pitchFamily="34" charset="0"/>
                <a:cs typeface="Arial" panose="020B0604020202020204" pitchFamily="34" charset="0"/>
              </a:rPr>
              <a:t>5. </a:t>
            </a:r>
            <a:r>
              <a:rPr lang="cs-CZ" smtClean="0">
                <a:latin typeface="Arial" panose="020B0604020202020204" pitchFamily="34" charset="0"/>
                <a:cs typeface="Arial" panose="020B0604020202020204" pitchFamily="34" charset="0"/>
              </a:rPr>
              <a:t>Je </a:t>
            </a:r>
            <a:r>
              <a:rPr lang="cs-CZ">
                <a:latin typeface="Arial" panose="020B0604020202020204" pitchFamily="34" charset="0"/>
                <a:cs typeface="Arial" panose="020B0604020202020204" pitchFamily="34" charset="0"/>
              </a:rPr>
              <a:t>choisirais une ou deux ..................... intéressantes pour les plaider et me bien poser au Palais. </a:t>
            </a:r>
            <a:r>
              <a:rPr lang="fr-FR" smtClean="0">
                <a:latin typeface="Arial" panose="020B0604020202020204" pitchFamily="34" charset="0"/>
                <a:cs typeface="Arial" panose="020B0604020202020204" pitchFamily="34" charset="0"/>
              </a:rPr>
              <a:t>6. </a:t>
            </a:r>
            <a:r>
              <a:rPr lang="cs-CZ" smtClean="0">
                <a:latin typeface="Arial" panose="020B0604020202020204" pitchFamily="34" charset="0"/>
                <a:cs typeface="Arial" panose="020B0604020202020204" pitchFamily="34" charset="0"/>
              </a:rPr>
              <a:t>Il </a:t>
            </a:r>
            <a:r>
              <a:rPr lang="cs-CZ">
                <a:latin typeface="Arial" panose="020B0604020202020204" pitchFamily="34" charset="0"/>
                <a:cs typeface="Arial" panose="020B0604020202020204" pitchFamily="34" charset="0"/>
              </a:rPr>
              <a:t>vous reste encore beaucoup de  ............... à apprendre. </a:t>
            </a:r>
          </a:p>
          <a:p>
            <a:endParaRPr lang="cs-CZ" smtClean="0">
              <a:effectLst/>
              <a:latin typeface="Arial" panose="020B0604020202020204" pitchFamily="34" charset="0"/>
              <a:cs typeface="Arial" panose="020B0604020202020204" pitchFamily="34" charset="0"/>
            </a:endParaRPr>
          </a:p>
        </p:txBody>
      </p:sp>
      <p:pic>
        <p:nvPicPr>
          <p:cNvPr id="3" name="Nahraný zvuk">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596900" y="965200"/>
            <a:ext cx="609600" cy="609600"/>
          </a:xfrm>
          <a:prstGeom prst="rect">
            <a:avLst/>
          </a:prstGeom>
        </p:spPr>
      </p:pic>
      <p:pic>
        <p:nvPicPr>
          <p:cNvPr id="4" name="Nahraný zvuk">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10198100" y="5067300"/>
            <a:ext cx="609600" cy="609600"/>
          </a:xfrm>
          <a:prstGeom prst="rect">
            <a:avLst/>
          </a:prstGeom>
        </p:spPr>
      </p:pic>
    </p:spTree>
    <p:extLst>
      <p:ext uri="{BB962C8B-B14F-4D97-AF65-F5344CB8AC3E}">
        <p14:creationId xmlns:p14="http://schemas.microsoft.com/office/powerpoint/2010/main" val="427532656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3"/>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4663" fill="hold"/>
                                        <p:tgtEl>
                                          <p:spTgt spid="3"/>
                                        </p:tgtEl>
                                      </p:cBhvr>
                                    </p:cmd>
                                  </p:childTnLst>
                                </p:cTn>
                              </p:par>
                            </p:childTnLst>
                          </p:cTn>
                        </p:par>
                      </p:childTnLst>
                    </p:cTn>
                  </p:par>
                </p:childTnLst>
              </p:cTn>
              <p:nextCondLst>
                <p:cond evt="onClick" delay="0">
                  <p:tgtEl>
                    <p:spTgt spid="3"/>
                  </p:tgtEl>
                </p:cond>
              </p:nextCondLst>
            </p:seq>
            <p:audio>
              <p:cMediaNode vol="80000">
                <p:cTn id="7" fill="hold" display="0">
                  <p:stCondLst>
                    <p:cond delay="indefinite"/>
                  </p:stCondLst>
                  <p:endCondLst>
                    <p:cond evt="onStopAudio" delay="0">
                      <p:tgtEl>
                        <p:sldTgt/>
                      </p:tgtEl>
                    </p:cond>
                  </p:endCondLst>
                </p:cTn>
                <p:tgtEl>
                  <p:spTgt spid="3"/>
                </p:tgtEl>
              </p:cMediaNode>
            </p:audi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108603" fill="hold"/>
                                        <p:tgtEl>
                                          <p:spTgt spid="4"/>
                                        </p:tgtEl>
                                      </p:cBhvr>
                                    </p:cmd>
                                  </p:childTnLst>
                                </p:cTn>
                              </p:par>
                            </p:childTnLst>
                          </p:cTn>
                        </p:par>
                      </p:childTnLst>
                    </p:cTn>
                  </p:par>
                </p:childTnLst>
              </p:cTn>
              <p:nextCondLst>
                <p:cond evt="onClick" delay="0">
                  <p:tgtEl>
                    <p:spTgt spid="4"/>
                  </p:tgtEl>
                </p:cond>
              </p:nextCondLst>
            </p:seq>
            <p:audio>
              <p:cMediaNode vol="80000">
                <p:cTn id="13"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Obdélník 1"/>
          <p:cNvSpPr/>
          <p:nvPr/>
        </p:nvSpPr>
        <p:spPr>
          <a:xfrm>
            <a:off x="1330195" y="1016000"/>
            <a:ext cx="9375906" cy="4004301"/>
          </a:xfrm>
          <a:prstGeom prst="rect">
            <a:avLst/>
          </a:prstGeom>
          <a:solidFill>
            <a:schemeClr val="accent2">
              <a:lumMod val="20000"/>
              <a:lumOff val="80000"/>
            </a:schemeClr>
          </a:solidFill>
          <a:effectLst>
            <a:innerShdw blurRad="114300">
              <a:prstClr val="black"/>
            </a:innerShdw>
          </a:effectLst>
        </p:spPr>
        <p:txBody>
          <a:bodyPr wrap="square">
            <a:spAutoFit/>
          </a:bodyPr>
          <a:lstStyle/>
          <a:p>
            <a:pPr marL="6350" indent="-6350" algn="just">
              <a:lnSpc>
                <a:spcPct val="112000"/>
              </a:lnSpc>
              <a:spcAft>
                <a:spcPts val="1200"/>
              </a:spcAft>
            </a:pPr>
            <a:r>
              <a:rPr lang="cs-CZ" b="1" smtClean="0">
                <a:solidFill>
                  <a:srgbClr val="000000"/>
                </a:solidFill>
                <a:effectLst/>
                <a:latin typeface="Arial" panose="020B0604020202020204" pitchFamily="34" charset="0"/>
                <a:ea typeface="Arial" panose="020B0604020202020204" pitchFamily="34" charset="0"/>
              </a:rPr>
              <a:t>L’AN – L’ANNEE </a:t>
            </a:r>
            <a:endParaRPr lang="cs-CZ" smtClean="0">
              <a:solidFill>
                <a:srgbClr val="000000"/>
              </a:solidFill>
              <a:effectLst/>
              <a:latin typeface="Arial" panose="020B0604020202020204" pitchFamily="34" charset="0"/>
              <a:ea typeface="Arial" panose="020B0604020202020204" pitchFamily="34" charset="0"/>
            </a:endParaRPr>
          </a:p>
          <a:p>
            <a:pPr lvl="0" algn="just" fontAlgn="base">
              <a:lnSpc>
                <a:spcPct val="111000"/>
              </a:lnSpc>
              <a:spcAft>
                <a:spcPts val="25"/>
              </a:spcAft>
              <a:buClr>
                <a:srgbClr val="000000"/>
              </a:buClr>
              <a:buSzPts val="1300"/>
            </a:pPr>
            <a:r>
              <a:rPr lang="fr-FR" b="1" i="1" u="none" strike="noStrike"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1. </a:t>
            </a:r>
            <a:r>
              <a:rPr lang="cs-CZ" b="1" i="1" u="none" strike="noStrike"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L’an</a:t>
            </a:r>
            <a:r>
              <a:rPr lang="cs-CZ" i="1" u="none" strike="noStrike"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 – durée conventionnelle pour le temps d’une révolution complète de la Terre autour du Soleil, cet espace de temps utilisé pour mesurer la durée ou l’âge. Il est employé lorsqu’il est accompagné d’un adjectif numéral cardinal. </a:t>
            </a:r>
            <a:endParaRPr lang="cs-CZ" u="none" strike="noStrike"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endParaRPr>
          </a:p>
          <a:p>
            <a:pPr lvl="0" algn="just" fontAlgn="base">
              <a:lnSpc>
                <a:spcPct val="111000"/>
              </a:lnSpc>
              <a:spcAft>
                <a:spcPts val="630"/>
              </a:spcAft>
              <a:buClr>
                <a:srgbClr val="000000"/>
              </a:buClr>
              <a:buSzPts val="1300"/>
            </a:pPr>
            <a:r>
              <a:rPr lang="fr-FR" b="1" i="1" u="none" strike="noStrike"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2. </a:t>
            </a:r>
            <a:r>
              <a:rPr lang="cs-CZ" b="1" i="1" u="none" strike="noStrike"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L’année</a:t>
            </a:r>
            <a:r>
              <a:rPr lang="cs-CZ" i="1" u="none" strike="noStrike"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rPr>
              <a:t> – indique la durée. Il est employé lorsqu’il est accompagné d’un adjectif numéral ordinal, d’un adjectif indéfini ou d’un adverbe de quantité. </a:t>
            </a:r>
            <a:endParaRPr lang="cs-CZ" u="none" strike="noStrike" smtClean="0">
              <a:solidFill>
                <a:srgbClr val="000000"/>
              </a:solidFill>
              <a:effectLst/>
              <a:uFill>
                <a:solidFill>
                  <a:srgbClr val="000000"/>
                </a:solidFill>
              </a:uFill>
              <a:latin typeface="Arial" panose="020B0604020202020204" pitchFamily="34" charset="0"/>
              <a:ea typeface="Arial" panose="020B0604020202020204" pitchFamily="34" charset="0"/>
              <a:cs typeface="Arial" panose="020B0604020202020204" pitchFamily="34" charset="0"/>
            </a:endParaRPr>
          </a:p>
          <a:p>
            <a:pPr marL="6350" indent="-6350" algn="just">
              <a:lnSpc>
                <a:spcPct val="111000"/>
              </a:lnSpc>
              <a:spcAft>
                <a:spcPts val="45"/>
              </a:spcAft>
            </a:pPr>
            <a:r>
              <a:rPr lang="fr-FR" smtClean="0">
                <a:solidFill>
                  <a:srgbClr val="000000"/>
                </a:solidFill>
                <a:effectLst/>
                <a:latin typeface="Arial" panose="020B0604020202020204" pitchFamily="34" charset="0"/>
                <a:ea typeface="Arial" panose="020B0604020202020204" pitchFamily="34" charset="0"/>
              </a:rPr>
              <a:t>1. </a:t>
            </a:r>
            <a:r>
              <a:rPr lang="cs-CZ" smtClean="0">
                <a:solidFill>
                  <a:srgbClr val="000000"/>
                </a:solidFill>
                <a:effectLst/>
                <a:latin typeface="Arial" panose="020B0604020202020204" pitchFamily="34" charset="0"/>
                <a:ea typeface="Arial" panose="020B0604020202020204" pitchFamily="34" charset="0"/>
              </a:rPr>
              <a:t>L’............... scolaire va de la mi-septembre au début de juillet. </a:t>
            </a:r>
            <a:r>
              <a:rPr lang="fr-FR" smtClean="0">
                <a:solidFill>
                  <a:srgbClr val="000000"/>
                </a:solidFill>
                <a:effectLst/>
                <a:latin typeface="Arial" panose="020B0604020202020204" pitchFamily="34" charset="0"/>
                <a:ea typeface="Arial" panose="020B0604020202020204" pitchFamily="34" charset="0"/>
              </a:rPr>
              <a:t>2. </a:t>
            </a:r>
            <a:r>
              <a:rPr lang="cs-CZ" smtClean="0">
                <a:solidFill>
                  <a:srgbClr val="000000"/>
                </a:solidFill>
                <a:effectLst/>
                <a:latin typeface="Arial" panose="020B0604020202020204" pitchFamily="34" charset="0"/>
                <a:ea typeface="Arial" panose="020B0604020202020204" pitchFamily="34" charset="0"/>
              </a:rPr>
              <a:t>Je demande à ne pas entendre la « Cinquième symphonie » plus d’une fois ou deux par ........... </a:t>
            </a:r>
            <a:r>
              <a:rPr lang="fr-FR" smtClean="0">
                <a:solidFill>
                  <a:srgbClr val="000000"/>
                </a:solidFill>
                <a:effectLst/>
                <a:latin typeface="Arial" panose="020B0604020202020204" pitchFamily="34" charset="0"/>
                <a:ea typeface="Arial" panose="020B0604020202020204" pitchFamily="34" charset="0"/>
              </a:rPr>
              <a:t>3. </a:t>
            </a:r>
            <a:r>
              <a:rPr lang="cs-CZ" smtClean="0">
                <a:solidFill>
                  <a:srgbClr val="000000"/>
                </a:solidFill>
                <a:effectLst/>
                <a:latin typeface="Arial" panose="020B0604020202020204" pitchFamily="34" charset="0"/>
                <a:ea typeface="Arial" panose="020B0604020202020204" pitchFamily="34" charset="0"/>
              </a:rPr>
              <a:t>Il est âgé de trente .............. </a:t>
            </a:r>
            <a:r>
              <a:rPr lang="fr-FR" smtClean="0">
                <a:solidFill>
                  <a:srgbClr val="000000"/>
                </a:solidFill>
                <a:effectLst/>
                <a:latin typeface="Arial" panose="020B0604020202020204" pitchFamily="34" charset="0"/>
                <a:ea typeface="Arial" panose="020B0604020202020204" pitchFamily="34" charset="0"/>
              </a:rPr>
              <a:t>4. </a:t>
            </a:r>
            <a:r>
              <a:rPr lang="cs-CZ" smtClean="0">
                <a:solidFill>
                  <a:srgbClr val="000000"/>
                </a:solidFill>
                <a:effectLst/>
                <a:latin typeface="Arial" panose="020B0604020202020204" pitchFamily="34" charset="0"/>
                <a:ea typeface="Arial" panose="020B0604020202020204" pitchFamily="34" charset="0"/>
              </a:rPr>
              <a:t>Chaque ................., il se rend en Corse. </a:t>
            </a:r>
            <a:r>
              <a:rPr lang="fr-FR" smtClean="0">
                <a:solidFill>
                  <a:srgbClr val="000000"/>
                </a:solidFill>
                <a:effectLst/>
                <a:latin typeface="Arial" panose="020B0604020202020204" pitchFamily="34" charset="0"/>
                <a:ea typeface="Arial" panose="020B0604020202020204" pitchFamily="34" charset="0"/>
              </a:rPr>
              <a:t>5. </a:t>
            </a:r>
            <a:r>
              <a:rPr lang="cs-CZ" smtClean="0">
                <a:solidFill>
                  <a:srgbClr val="000000"/>
                </a:solidFill>
                <a:effectLst/>
                <a:latin typeface="Arial" panose="020B0604020202020204" pitchFamily="34" charset="0"/>
                <a:ea typeface="Arial" panose="020B0604020202020204" pitchFamily="34" charset="0"/>
              </a:rPr>
              <a:t>Depuis dix ..................., je l’ai rencontré une ou deux fois. </a:t>
            </a:r>
            <a:r>
              <a:rPr lang="fr-FR" smtClean="0">
                <a:solidFill>
                  <a:srgbClr val="000000"/>
                </a:solidFill>
                <a:effectLst/>
                <a:latin typeface="Arial" panose="020B0604020202020204" pitchFamily="34" charset="0"/>
                <a:ea typeface="Arial" panose="020B0604020202020204" pitchFamily="34" charset="0"/>
              </a:rPr>
              <a:t>6. </a:t>
            </a:r>
            <a:r>
              <a:rPr lang="cs-CZ" smtClean="0">
                <a:solidFill>
                  <a:srgbClr val="000000"/>
                </a:solidFill>
                <a:effectLst/>
                <a:latin typeface="Arial" panose="020B0604020202020204" pitchFamily="34" charset="0"/>
                <a:ea typeface="Arial" panose="020B0604020202020204" pitchFamily="34" charset="0"/>
              </a:rPr>
              <a:t>C’est la troisième .................... qu’il est en Guinée. </a:t>
            </a:r>
          </a:p>
          <a:p>
            <a:pPr marL="6350" indent="-6350" algn="just">
              <a:lnSpc>
                <a:spcPct val="111000"/>
              </a:lnSpc>
              <a:spcAft>
                <a:spcPts val="45"/>
              </a:spcAft>
            </a:pPr>
            <a:endParaRPr lang="cs-CZ" smtClean="0">
              <a:solidFill>
                <a:srgbClr val="000000"/>
              </a:solidFill>
              <a:effectLst/>
              <a:latin typeface="Arial" panose="020B0604020202020204" pitchFamily="34" charset="0"/>
              <a:ea typeface="Arial" panose="020B0604020202020204" pitchFamily="34" charset="0"/>
            </a:endParaRPr>
          </a:p>
          <a:p>
            <a:pPr marL="228600" indent="-6350">
              <a:lnSpc>
                <a:spcPct val="107000"/>
              </a:lnSpc>
            </a:pPr>
            <a:r>
              <a:rPr lang="cs-CZ" b="1" smtClean="0">
                <a:solidFill>
                  <a:srgbClr val="000000"/>
                </a:solidFill>
                <a:effectLst/>
                <a:latin typeface="Arial" panose="020B0604020202020204" pitchFamily="34" charset="0"/>
                <a:ea typeface="Arial" panose="020B0604020202020204" pitchFamily="34" charset="0"/>
              </a:rPr>
              <a:t> </a:t>
            </a:r>
            <a:endParaRPr lang="cs-CZ" smtClean="0">
              <a:solidFill>
                <a:srgbClr val="000000"/>
              </a:solidFill>
              <a:effectLst/>
              <a:latin typeface="Arial" panose="020B0604020202020204" pitchFamily="34" charset="0"/>
              <a:ea typeface="Arial" panose="020B0604020202020204" pitchFamily="34" charset="0"/>
            </a:endParaRPr>
          </a:p>
        </p:txBody>
      </p:sp>
      <p:pic>
        <p:nvPicPr>
          <p:cNvPr id="5" name="Nahraný zvuk">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a:stretch>
            <a:fillRect/>
          </a:stretch>
        </p:blipFill>
        <p:spPr>
          <a:xfrm>
            <a:off x="9931400" y="4212295"/>
            <a:ext cx="609600" cy="609600"/>
          </a:xfrm>
          <a:prstGeom prst="rect">
            <a:avLst/>
          </a:prstGeom>
        </p:spPr>
      </p:pic>
      <p:pic>
        <p:nvPicPr>
          <p:cNvPr id="4" name="Nahraný zvuk">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6"/>
          <a:stretch>
            <a:fillRect/>
          </a:stretch>
        </p:blipFill>
        <p:spPr>
          <a:xfrm>
            <a:off x="508000" y="1219200"/>
            <a:ext cx="609600" cy="609600"/>
          </a:xfrm>
          <a:prstGeom prst="rect">
            <a:avLst/>
          </a:prstGeom>
        </p:spPr>
      </p:pic>
      <p:pic>
        <p:nvPicPr>
          <p:cNvPr id="6" name="Obrázek 5" descr="\\op.msmt.cz\DavWWWRoot\SiteCollectionDocuments\OPVVV\12_Publicita\Vizuální identita OP VVV - platná loga 2014-2020\02_Logolinky\a) logolink horizontální a vertikální čj barevný\EU OP VVV MSMT logo horizont CZ.jpg"/>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758293" y="5643699"/>
            <a:ext cx="4274820" cy="952500"/>
          </a:xfrm>
          <a:prstGeom prst="rect">
            <a:avLst/>
          </a:prstGeom>
          <a:noFill/>
          <a:ln>
            <a:noFill/>
          </a:ln>
        </p:spPr>
      </p:pic>
    </p:spTree>
    <p:extLst>
      <p:ext uri="{BB962C8B-B14F-4D97-AF65-F5344CB8AC3E}">
        <p14:creationId xmlns:p14="http://schemas.microsoft.com/office/powerpoint/2010/main" val="663984340"/>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8484"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43122" fill="hold"/>
                                        <p:tgtEl>
                                          <p:spTgt spid="4"/>
                                        </p:tgtEl>
                                      </p:cBhvr>
                                    </p:cmd>
                                  </p:childTnLst>
                                </p:cTn>
                              </p:par>
                            </p:childTnLst>
                          </p:cTn>
                        </p:par>
                      </p:childTnLst>
                    </p:cTn>
                  </p:par>
                </p:childTnLst>
              </p:cTn>
              <p:nextCondLst>
                <p:cond evt="onClick" delay="0">
                  <p:tgtEl>
                    <p:spTgt spid="4"/>
                  </p:tgtEl>
                </p:cond>
              </p:nextCondLst>
            </p:seq>
            <p:audio>
              <p:cMediaNode vol="80000">
                <p:cTn id="13" fill="hold" display="0">
                  <p:stCondLst>
                    <p:cond delay="indefinite"/>
                  </p:stCondLst>
                  <p:endCondLst>
                    <p:cond evt="onStopAudio" delay="0">
                      <p:tgtEl>
                        <p:sldTgt/>
                      </p:tgtEl>
                    </p:cond>
                  </p:endCondLst>
                </p:cTn>
                <p:tgtEl>
                  <p:spTgt spid="4"/>
                </p:tgtEl>
              </p:cMediaNode>
            </p:audio>
          </p:childTnLst>
        </p:cTn>
      </p:par>
    </p:tnLst>
  </p:timing>
</p:sld>
</file>

<file path=ppt/theme/theme1.xml><?xml version="1.0" encoding="utf-8"?>
<a:theme xmlns:a="http://schemas.openxmlformats.org/drawingml/2006/main" name="Motiv Office">
  <a:themeElements>
    <a:clrScheme name="Kancelář">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Kancelář">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Kancelář">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462</TotalTime>
  <Words>733</Words>
  <Application>Microsoft Office PowerPoint</Application>
  <PresentationFormat>Širokoúhlá obrazovka</PresentationFormat>
  <Paragraphs>47</Paragraphs>
  <Slides>6</Slides>
  <Notes>0</Notes>
  <HiddenSlides>0</HiddenSlides>
  <MMClips>9</MMClips>
  <ScaleCrop>false</ScaleCrop>
  <HeadingPairs>
    <vt:vector size="6" baseType="variant">
      <vt:variant>
        <vt:lpstr>Použitá písma</vt:lpstr>
      </vt:variant>
      <vt:variant>
        <vt:i4>3</vt:i4>
      </vt:variant>
      <vt:variant>
        <vt:lpstr>Motiv</vt:lpstr>
      </vt:variant>
      <vt:variant>
        <vt:i4>1</vt:i4>
      </vt:variant>
      <vt:variant>
        <vt:lpstr>Nadpisy snímků</vt:lpstr>
      </vt:variant>
      <vt:variant>
        <vt:i4>6</vt:i4>
      </vt:variant>
    </vt:vector>
  </HeadingPairs>
  <TitlesOfParts>
    <vt:vector size="10" baseType="lpstr">
      <vt:lpstr>Arial</vt:lpstr>
      <vt:lpstr>Calibri</vt:lpstr>
      <vt:lpstr>Calibri Light</vt:lpstr>
      <vt:lpstr>Motiv Office</vt:lpstr>
      <vt:lpstr>Prezentace aplikace PowerPoint</vt:lpstr>
      <vt:lpstr> 9-e SEMAINE SYNONYMIE SYNTAXIQUE, TRANSFORMATION DE LA PHRASE – VĚTNÁ SYNONYMIE, VĚTNÁ TRANSFORMACE </vt:lpstr>
      <vt:lpstr>Prezentace aplikace PowerPoint</vt:lpstr>
      <vt:lpstr>Prezentace aplikace PowerPoint</vt:lpstr>
      <vt:lpstr>Prezentace aplikace PowerPoint</vt:lpstr>
      <vt:lpstr>Prezentace aplikace PowerPoint</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SYNONYMIE SYNTAXIQUE, TRANSFORMATION DE LA PHRASE –  VĚTNÁ SYNONYMIE, VĚTNÁ TRANSFORMACE</dc:title>
  <dc:creator>Koláříková</dc:creator>
  <cp:lastModifiedBy>martin.buk@tiscali.cz</cp:lastModifiedBy>
  <cp:revision>14</cp:revision>
  <dcterms:created xsi:type="dcterms:W3CDTF">2020-11-14T15:00:52Z</dcterms:created>
  <dcterms:modified xsi:type="dcterms:W3CDTF">2023-02-16T20:17:15Z</dcterms:modified>
</cp:coreProperties>
</file>