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319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  <p:sldId id="317" r:id="rId12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960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pPr>
              <a:defRPr/>
            </a:pPr>
            <a:fld id="{C482A3E1-89CE-40E9-B3B4-4A4A5B6F8173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74629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pPr>
              <a:defRPr/>
            </a:pPr>
            <a:fld id="{B68CF7F2-9301-4E6C-8386-F251FB7E1022}" type="slidenum">
              <a:rPr lang="cs-CZ" altLang="cs-CZ" smtClean="0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1199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IMG_086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00" y="428625"/>
            <a:ext cx="8100000" cy="60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28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Snímek 0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885825"/>
            <a:ext cx="8166828" cy="5444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065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>
          <a:xfrm>
            <a:off x="927100" y="581025"/>
            <a:ext cx="9058998" cy="533400"/>
          </a:xfrm>
        </p:spPr>
        <p:txBody>
          <a:bodyPr/>
          <a:lstStyle/>
          <a:p>
            <a:pPr>
              <a:defRPr/>
            </a:pPr>
            <a:r>
              <a:rPr lang="cs-CZ" dirty="0"/>
              <a:t>Pomůcky k převazu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idx="1"/>
          </p:nvPr>
        </p:nvSpPr>
        <p:spPr>
          <a:xfrm>
            <a:off x="595410" y="1419225"/>
            <a:ext cx="8145820" cy="5856517"/>
          </a:xfrm>
        </p:spPr>
        <p:txBody>
          <a:bodyPr>
            <a:normAutofit/>
          </a:bodyPr>
          <a:lstStyle/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Převazový vozík s dostatkem převazového materiálu</a:t>
            </a:r>
          </a:p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Balíčky k převazu na jedno použití </a:t>
            </a:r>
          </a:p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Různé typy náplastí</a:t>
            </a:r>
          </a:p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Roztoky (</a:t>
            </a:r>
            <a:r>
              <a:rPr lang="cs-CZ" dirty="0" err="1" smtClean="0"/>
              <a:t>Novikov</a:t>
            </a:r>
            <a:r>
              <a:rPr lang="cs-CZ" dirty="0" smtClean="0"/>
              <a:t>, </a:t>
            </a:r>
            <a:r>
              <a:rPr lang="cs-CZ" dirty="0" err="1" smtClean="0"/>
              <a:t>oplachové</a:t>
            </a:r>
            <a:r>
              <a:rPr lang="cs-CZ" dirty="0" smtClean="0"/>
              <a:t> roztoky, </a:t>
            </a:r>
            <a:r>
              <a:rPr lang="cs-CZ" dirty="0" err="1"/>
              <a:t>lihobenzin</a:t>
            </a:r>
            <a:r>
              <a:rPr lang="cs-CZ" dirty="0"/>
              <a:t>, </a:t>
            </a:r>
            <a:r>
              <a:rPr lang="cs-CZ" dirty="0" smtClean="0"/>
              <a:t>benzin</a:t>
            </a:r>
            <a:r>
              <a:rPr lang="cs-CZ" dirty="0"/>
              <a:t>, </a:t>
            </a:r>
            <a:endParaRPr lang="cs-CZ" dirty="0" smtClean="0"/>
          </a:p>
          <a:p>
            <a:pPr>
              <a:lnSpc>
                <a:spcPct val="110000"/>
              </a:lnSpc>
              <a:defRPr/>
            </a:pPr>
            <a:r>
              <a:rPr lang="cs-CZ" dirty="0" err="1" smtClean="0"/>
              <a:t>Chlorhexidin</a:t>
            </a:r>
            <a:r>
              <a:rPr lang="cs-CZ" dirty="0" smtClean="0"/>
              <a:t> </a:t>
            </a:r>
            <a:r>
              <a:rPr lang="cs-CZ" dirty="0"/>
              <a:t>…)</a:t>
            </a:r>
          </a:p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Masti (</a:t>
            </a:r>
            <a:r>
              <a:rPr lang="cs-CZ" dirty="0" err="1"/>
              <a:t>Višněvského</a:t>
            </a:r>
            <a:r>
              <a:rPr lang="cs-CZ" dirty="0"/>
              <a:t>, kafrová, ..)</a:t>
            </a:r>
          </a:p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 err="1"/>
              <a:t>Gelaspon</a:t>
            </a:r>
            <a:r>
              <a:rPr lang="cs-CZ" dirty="0"/>
              <a:t>, </a:t>
            </a:r>
            <a:r>
              <a:rPr lang="cs-CZ" dirty="0" err="1"/>
              <a:t>Traumacel</a:t>
            </a:r>
            <a:endParaRPr lang="cs-CZ" dirty="0"/>
          </a:p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Pomůcky k sutuře ran</a:t>
            </a:r>
          </a:p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Dezinfekce</a:t>
            </a:r>
          </a:p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Chirurgické nástroje</a:t>
            </a:r>
          </a:p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Emitní misky</a:t>
            </a:r>
          </a:p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Rukavice (</a:t>
            </a:r>
            <a:r>
              <a:rPr lang="cs-CZ" dirty="0" err="1"/>
              <a:t>steril</a:t>
            </a:r>
            <a:r>
              <a:rPr lang="cs-CZ" dirty="0"/>
              <a:t>. i </a:t>
            </a:r>
            <a:r>
              <a:rPr lang="cs-CZ" dirty="0" err="1"/>
              <a:t>nest</a:t>
            </a:r>
            <a:r>
              <a:rPr lang="cs-CZ" dirty="0"/>
              <a:t>.)</a:t>
            </a:r>
          </a:p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Ústenka</a:t>
            </a:r>
          </a:p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Jednorázová zástěra</a:t>
            </a:r>
          </a:p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Prádlo </a:t>
            </a:r>
          </a:p>
          <a:p>
            <a:pPr marL="302520" indent="-302520">
              <a:lnSpc>
                <a:spcPct val="110000"/>
              </a:lnSpc>
              <a:buFont typeface="Wingdings" panose="05000000000000000000" pitchFamily="2" charset="2"/>
              <a:buChar char="Ø"/>
              <a:defRPr/>
            </a:pPr>
            <a:r>
              <a:rPr lang="cs-CZ" dirty="0"/>
              <a:t>Dokumentace </a:t>
            </a:r>
            <a:r>
              <a:rPr lang="cs-CZ" sz="2206" dirty="0"/>
              <a:t>  </a:t>
            </a:r>
          </a:p>
          <a:p>
            <a:pPr marL="302520" indent="-302520">
              <a:lnSpc>
                <a:spcPct val="80000"/>
              </a:lnSpc>
              <a:buFont typeface="Wingdings 2"/>
              <a:buChar char=""/>
              <a:defRPr/>
            </a:pPr>
            <a:endParaRPr lang="cs-CZ" sz="2206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83500" y="1889549"/>
            <a:ext cx="5040000" cy="37800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6413500" y="60674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18969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1" y="733425"/>
            <a:ext cx="9287598" cy="533400"/>
          </a:xfrm>
        </p:spPr>
        <p:txBody>
          <a:bodyPr/>
          <a:lstStyle/>
          <a:p>
            <a:r>
              <a:rPr lang="cs-CZ" dirty="0" smtClean="0"/>
              <a:t>Ošetření rány - převaz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927100" y="1739455"/>
            <a:ext cx="4259199" cy="3642170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Kontrola rány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Dezinfekce, čištění, výplach, oplach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Toaleta rány - </a:t>
            </a:r>
            <a:r>
              <a:rPr lang="cs-CZ" dirty="0" err="1"/>
              <a:t>débridement</a:t>
            </a:r>
            <a:r>
              <a:rPr lang="cs-CZ" dirty="0"/>
              <a:t>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Úprava drénů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Aplikace léků/krytí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 Odstranění stehů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Výměna krytí</a:t>
            </a:r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3739485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Vhodná poloha pacienta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Odstranění </a:t>
            </a:r>
            <a:r>
              <a:rPr lang="cs-CZ" dirty="0"/>
              <a:t>sekundárního krytí </a:t>
            </a:r>
            <a:endParaRPr lang="cs-CZ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 </a:t>
            </a:r>
            <a:r>
              <a:rPr lang="cs-CZ" dirty="0"/>
              <a:t>Odstranění primárního krytí – pokud nejde volně sejmout – </a:t>
            </a:r>
            <a:r>
              <a:rPr lang="cs-CZ" dirty="0" smtClean="0"/>
              <a:t>použít </a:t>
            </a:r>
            <a:r>
              <a:rPr lang="cs-CZ" dirty="0"/>
              <a:t>vhodný </a:t>
            </a:r>
            <a:r>
              <a:rPr lang="cs-CZ" dirty="0" err="1"/>
              <a:t>oplachový</a:t>
            </a:r>
            <a:r>
              <a:rPr lang="cs-CZ" dirty="0"/>
              <a:t> roztok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Zhodnotit </a:t>
            </a:r>
            <a:r>
              <a:rPr lang="cs-CZ" dirty="0"/>
              <a:t>ránu a její okolí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Hygiena/</a:t>
            </a:r>
            <a:r>
              <a:rPr lang="cs-CZ" dirty="0" err="1" smtClean="0"/>
              <a:t>debridement</a:t>
            </a:r>
            <a:r>
              <a:rPr lang="cs-CZ" dirty="0" smtClean="0"/>
              <a:t> </a:t>
            </a:r>
            <a:r>
              <a:rPr lang="cs-CZ" dirty="0"/>
              <a:t>rány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Aplikovat </a:t>
            </a:r>
            <a:r>
              <a:rPr lang="cs-CZ" dirty="0"/>
              <a:t>primární krytí, sekundární </a:t>
            </a:r>
            <a:r>
              <a:rPr lang="cs-CZ" dirty="0" smtClean="0"/>
              <a:t>krytí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 smtClean="0"/>
              <a:t> </a:t>
            </a:r>
            <a:r>
              <a:rPr lang="cs-CZ" dirty="0"/>
              <a:t>Edukace nemocného</a:t>
            </a:r>
          </a:p>
        </p:txBody>
      </p:sp>
    </p:spTree>
    <p:extLst>
      <p:ext uri="{BB962C8B-B14F-4D97-AF65-F5344CB8AC3E}">
        <p14:creationId xmlns:p14="http://schemas.microsoft.com/office/powerpoint/2010/main" val="3971166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Snímek 0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699" y="352425"/>
            <a:ext cx="8100000" cy="60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294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733425"/>
            <a:ext cx="9211398" cy="533400"/>
          </a:xfrm>
        </p:spPr>
        <p:txBody>
          <a:bodyPr/>
          <a:lstStyle/>
          <a:p>
            <a:pPr>
              <a:defRPr/>
            </a:pPr>
            <a:r>
              <a:rPr lang="cs-CZ" dirty="0"/>
              <a:t>V.A.C. 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62915"/>
            <a:ext cx="10147300" cy="2492990"/>
          </a:xfrm>
        </p:spPr>
        <p:txBody>
          <a:bodyPr/>
          <a:lstStyle/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err="1"/>
              <a:t>Vacuum</a:t>
            </a:r>
            <a:r>
              <a:rPr lang="cs-CZ" altLang="cs-CZ" dirty="0"/>
              <a:t> </a:t>
            </a:r>
            <a:r>
              <a:rPr lang="cs-CZ" altLang="cs-CZ" dirty="0" err="1"/>
              <a:t>asisted</a:t>
            </a:r>
            <a:r>
              <a:rPr lang="cs-CZ" altLang="cs-CZ" dirty="0"/>
              <a:t> </a:t>
            </a:r>
            <a:r>
              <a:rPr lang="cs-CZ" altLang="cs-CZ" dirty="0" err="1"/>
              <a:t>closure</a:t>
            </a:r>
            <a:endParaRPr lang="cs-CZ" altLang="cs-CZ" dirty="0"/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 err="1"/>
              <a:t>Semiinvazivní</a:t>
            </a:r>
            <a:r>
              <a:rPr lang="cs-CZ" altLang="cs-CZ" dirty="0"/>
              <a:t> léčebná metoda, při které je lokální negativní tlak využíván k </a:t>
            </a:r>
            <a:r>
              <a:rPr lang="cs-CZ" altLang="cs-CZ" dirty="0" smtClean="0"/>
              <a:t>podpoře hojení </a:t>
            </a:r>
            <a:r>
              <a:rPr lang="cs-CZ" altLang="cs-CZ" dirty="0"/>
              <a:t>ran a k drenáži tekutin, popřípadě infekčních sekretů z rány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Je indikován u ran jak akutních, tak chronických, dekubitů a stavů po transplantaci kůže a tkáňových laloků</a:t>
            </a: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altLang="cs-CZ" dirty="0"/>
              <a:t>Rána se vyplní </a:t>
            </a:r>
            <a:r>
              <a:rPr lang="cs-CZ" altLang="cs-CZ" dirty="0" smtClean="0"/>
              <a:t>vhodnou velikostí </a:t>
            </a:r>
            <a:r>
              <a:rPr lang="cs-CZ" altLang="cs-CZ" dirty="0"/>
              <a:t>polyuretanové </a:t>
            </a:r>
            <a:r>
              <a:rPr lang="cs-CZ" altLang="cs-CZ" dirty="0" smtClean="0"/>
              <a:t>pěny </a:t>
            </a:r>
            <a:r>
              <a:rPr lang="cs-CZ" altLang="cs-CZ" dirty="0"/>
              <a:t>a překryje folií, následně </a:t>
            </a:r>
            <a:r>
              <a:rPr lang="cs-CZ" altLang="cs-CZ" dirty="0" smtClean="0"/>
              <a:t>se </a:t>
            </a:r>
            <a:r>
              <a:rPr lang="cs-CZ" altLang="cs-CZ" dirty="0"/>
              <a:t>napojí na zdroj podtlaku</a:t>
            </a:r>
          </a:p>
        </p:txBody>
      </p:sp>
    </p:spTree>
    <p:extLst>
      <p:ext uri="{BB962C8B-B14F-4D97-AF65-F5344CB8AC3E}">
        <p14:creationId xmlns:p14="http://schemas.microsoft.com/office/powerpoint/2010/main" val="57208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V.A.C.</a:t>
            </a:r>
          </a:p>
        </p:txBody>
      </p:sp>
      <p:pic>
        <p:nvPicPr>
          <p:cNvPr id="40963" name="Picture 4" descr="VAC disposables 04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1048" y="613142"/>
            <a:ext cx="3732407" cy="3096916"/>
          </a:xfrm>
          <a:noFill/>
        </p:spPr>
      </p:pic>
      <p:pic>
        <p:nvPicPr>
          <p:cNvPr id="40964" name="Picture 5" descr="VAC disposables 0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300" y="707054"/>
            <a:ext cx="2767792" cy="23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6" descr="VAC disposables 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3933825"/>
            <a:ext cx="2701267" cy="23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7" descr="DSCF004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648" y="3552825"/>
            <a:ext cx="3573096" cy="2669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527300" y="6286713"/>
            <a:ext cx="70158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https://www.acelity.com/-/media/Project/Acelity/Acelity-Base-Sites/shared/PDF/2-b-128-emea-csa-vac-clinical-guidelines-emea.pdf</a:t>
            </a:r>
          </a:p>
        </p:txBody>
      </p:sp>
    </p:spTree>
    <p:extLst>
      <p:ext uri="{BB962C8B-B14F-4D97-AF65-F5344CB8AC3E}">
        <p14:creationId xmlns:p14="http://schemas.microsoft.com/office/powerpoint/2010/main" val="92754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276226"/>
            <a:ext cx="10618747" cy="762000"/>
          </a:xfrm>
        </p:spPr>
        <p:txBody>
          <a:bodyPr/>
          <a:lstStyle/>
          <a:p>
            <a:pPr>
              <a:defRPr/>
            </a:pPr>
            <a:r>
              <a:rPr lang="cs-CZ" sz="3529" dirty="0" err="1"/>
              <a:t>Dehiscentní</a:t>
            </a:r>
            <a:r>
              <a:rPr lang="cs-CZ" sz="3529" dirty="0"/>
              <a:t> laparotomie, N s funkční </a:t>
            </a:r>
            <a:r>
              <a:rPr lang="cs-CZ" sz="3529" dirty="0" err="1"/>
              <a:t>Tx</a:t>
            </a:r>
            <a:r>
              <a:rPr lang="cs-CZ" sz="3529" dirty="0"/>
              <a:t> ledvinou</a:t>
            </a:r>
          </a:p>
        </p:txBody>
      </p:sp>
      <p:pic>
        <p:nvPicPr>
          <p:cNvPr id="4198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500" y="1190625"/>
            <a:ext cx="4310124" cy="3175697"/>
          </a:xfrm>
          <a:noFill/>
        </p:spPr>
      </p:pic>
      <p:pic>
        <p:nvPicPr>
          <p:cNvPr id="41988" name="Picture 5" descr="j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00" y="3391212"/>
            <a:ext cx="4285615" cy="3214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6" descr="jel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1195908"/>
            <a:ext cx="4285615" cy="3214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7251700" y="46958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61020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1" y="428625"/>
            <a:ext cx="9601200" cy="838200"/>
          </a:xfrm>
        </p:spPr>
        <p:txBody>
          <a:bodyPr/>
          <a:lstStyle/>
          <a:p>
            <a:pPr>
              <a:defRPr/>
            </a:pPr>
            <a:r>
              <a:rPr lang="cs-CZ" sz="3970" dirty="0"/>
              <a:t>Dehiscence op. rány a léčba V.A.C. systémem</a:t>
            </a:r>
          </a:p>
        </p:txBody>
      </p:sp>
      <p:pic>
        <p:nvPicPr>
          <p:cNvPr id="43011" name="Picture 4" descr="DSCF005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224" y="1965259"/>
            <a:ext cx="4287365" cy="3492566"/>
          </a:xfrm>
        </p:spPr>
      </p:pic>
      <p:pic>
        <p:nvPicPr>
          <p:cNvPr id="43012" name="Picture 5" descr="DSCF00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698" y="2142951"/>
            <a:ext cx="2463178" cy="313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6" descr="DSCF005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2142951"/>
            <a:ext cx="2461428" cy="313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622300" y="54578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38587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5" descr="IMG_0267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4700" y="276225"/>
            <a:ext cx="4356000" cy="2903524"/>
          </a:xfrm>
          <a:noFill/>
        </p:spPr>
      </p:pic>
      <p:pic>
        <p:nvPicPr>
          <p:cNvPr id="44035" name="Picture 6" descr="Snímek 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1338806"/>
            <a:ext cx="3996000" cy="266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4" descr="Snímek 19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346" y="3473203"/>
            <a:ext cx="4068000" cy="2711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5956300" y="3781425"/>
            <a:ext cx="8210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 smtClean="0"/>
              <a:t>Foto: vlastní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141837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title"/>
          </p:nvPr>
        </p:nvSpPr>
        <p:spPr>
          <a:xfrm>
            <a:off x="502626" y="1636868"/>
            <a:ext cx="8245607" cy="538609"/>
          </a:xfrm>
        </p:spPr>
        <p:txBody>
          <a:bodyPr/>
          <a:lstStyle/>
          <a:p>
            <a:pPr algn="ctr">
              <a:defRPr/>
            </a:pPr>
            <a:r>
              <a:rPr lang="cs-CZ"/>
              <a:t>Děkuji za pozornost!</a:t>
            </a:r>
          </a:p>
        </p:txBody>
      </p:sp>
    </p:spTree>
    <p:extLst>
      <p:ext uri="{BB962C8B-B14F-4D97-AF65-F5344CB8AC3E}">
        <p14:creationId xmlns:p14="http://schemas.microsoft.com/office/powerpoint/2010/main" val="98796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234</Words>
  <Application>Microsoft Office PowerPoint</Application>
  <PresentationFormat>Vlastní</PresentationFormat>
  <Paragraphs>46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5" baseType="lpstr">
      <vt:lpstr>Calibri</vt:lpstr>
      <vt:lpstr>Wingdings</vt:lpstr>
      <vt:lpstr>Wingdings 2</vt:lpstr>
      <vt:lpstr>Office Theme</vt:lpstr>
      <vt:lpstr>Prezentace aplikace PowerPoint</vt:lpstr>
      <vt:lpstr>Prezentace aplikace PowerPoint</vt:lpstr>
      <vt:lpstr>Pomůcky k převazu</vt:lpstr>
      <vt:lpstr>Ošetření rány - převaz</vt:lpstr>
      <vt:lpstr>Prezentace aplikace PowerPoint</vt:lpstr>
      <vt:lpstr>V.A.C. </vt:lpstr>
      <vt:lpstr>V.A.C.</vt:lpstr>
      <vt:lpstr>Dehiscentní laparotomie, N s funkční Tx ledvinou</vt:lpstr>
      <vt:lpstr>Dehiscence op. rány a léčba V.A.C. systémem</vt:lpstr>
      <vt:lpstr>Prezentace aplikace PowerPoint</vt:lpstr>
      <vt:lpstr>Děkuji za pozornost!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Galuskova Sona</dc:creator>
  <cp:lastModifiedBy>Galuskova Sona</cp:lastModifiedBy>
  <cp:revision>6</cp:revision>
  <dcterms:modified xsi:type="dcterms:W3CDTF">2022-09-02T12:03:07Z</dcterms:modified>
</cp:coreProperties>
</file>