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22"/>
  </p:notesMasterIdLst>
  <p:sldIdLst>
    <p:sldId id="282" r:id="rId2"/>
    <p:sldId id="256" r:id="rId3"/>
    <p:sldId id="257" r:id="rId4"/>
    <p:sldId id="258" r:id="rId5"/>
    <p:sldId id="260" r:id="rId6"/>
    <p:sldId id="261" r:id="rId7"/>
    <p:sldId id="280" r:id="rId8"/>
    <p:sldId id="281" r:id="rId9"/>
    <p:sldId id="259" r:id="rId10"/>
    <p:sldId id="269" r:id="rId11"/>
    <p:sldId id="275" r:id="rId12"/>
    <p:sldId id="276" r:id="rId13"/>
    <p:sldId id="263" r:id="rId14"/>
    <p:sldId id="265" r:id="rId15"/>
    <p:sldId id="266" r:id="rId16"/>
    <p:sldId id="267" r:id="rId17"/>
    <p:sldId id="277" r:id="rId18"/>
    <p:sldId id="278" r:id="rId19"/>
    <p:sldId id="279" r:id="rId20"/>
    <p:sldId id="26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6044" autoAdjust="0"/>
  </p:normalViewPr>
  <p:slideViewPr>
    <p:cSldViewPr snapToGrid="0">
      <p:cViewPr varScale="1">
        <p:scale>
          <a:sx n="87" d="100"/>
          <a:sy n="87" d="100"/>
        </p:scale>
        <p:origin x="1476"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záhlaví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cs-CZ"/>
          </a:p>
        </p:txBody>
      </p:sp>
      <p:sp>
        <p:nvSpPr>
          <p:cNvPr id="3" name="Zástupný symbol pro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A784755-5A4E-40BA-9D4E-0B0F2D5B679E}" type="datetimeFigureOut">
              <a:rPr lang="cs-CZ" smtClean="0"/>
              <a:t>30.10.2022</a:t>
            </a:fld>
            <a:endParaRPr lang="cs-CZ"/>
          </a:p>
        </p:txBody>
      </p:sp>
      <p:sp>
        <p:nvSpPr>
          <p:cNvPr id="4" name="Zástupný symbol pro obrázek snímku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cs-CZ"/>
          </a:p>
        </p:txBody>
      </p:sp>
      <p:sp>
        <p:nvSpPr>
          <p:cNvPr id="5" name="Zástupný symbol pro poznámky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p>
        </p:txBody>
      </p:sp>
      <p:sp>
        <p:nvSpPr>
          <p:cNvPr id="6" name="Zástupný symbol pro zápatí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cs-CZ"/>
          </a:p>
        </p:txBody>
      </p:sp>
      <p:sp>
        <p:nvSpPr>
          <p:cNvPr id="7" name="Zástupný symbol pro číslo snímku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39F1DE7-5D28-4F43-BBC0-341EEABC16D8}" type="slidenum">
              <a:rPr lang="cs-CZ" smtClean="0"/>
              <a:t>‹#›</a:t>
            </a:fld>
            <a:endParaRPr lang="cs-CZ"/>
          </a:p>
        </p:txBody>
      </p:sp>
    </p:spTree>
    <p:extLst>
      <p:ext uri="{BB962C8B-B14F-4D97-AF65-F5344CB8AC3E}">
        <p14:creationId xmlns:p14="http://schemas.microsoft.com/office/powerpoint/2010/main" val="82809815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cs-CZ" sz="1200" kern="1200" dirty="0">
                <a:solidFill>
                  <a:schemeClr val="tx1"/>
                </a:solidFill>
                <a:effectLst/>
                <a:latin typeface="+mn-lt"/>
                <a:ea typeface="+mn-ea"/>
                <a:cs typeface="+mn-cs"/>
              </a:rPr>
              <a:t>Ve výtvarném vyučování hraje podstatnou roli skutečnost, že výtvarný projev je možné vnímat a využít jako prostředek osobního vyjádření a předmět skupinové komunikace (Slavík). V této souvislosti se setkáváme se s označením výtvarný výraz, který se pojí s několika charakteristikami. </a:t>
            </a:r>
            <a:r>
              <a:rPr lang="cs-CZ" sz="1200" b="1" kern="1200" dirty="0">
                <a:solidFill>
                  <a:schemeClr val="tx1"/>
                </a:solidFill>
                <a:effectLst/>
                <a:latin typeface="+mn-lt"/>
                <a:ea typeface="+mn-ea"/>
                <a:cs typeface="+mn-cs"/>
              </a:rPr>
              <a:t>Výraz </a:t>
            </a:r>
            <a:r>
              <a:rPr lang="cs-CZ" sz="1200" kern="1200" dirty="0">
                <a:solidFill>
                  <a:schemeClr val="tx1"/>
                </a:solidFill>
                <a:effectLst/>
                <a:latin typeface="+mn-lt"/>
                <a:ea typeface="+mn-ea"/>
                <a:cs typeface="+mn-cs"/>
              </a:rPr>
              <a:t>je český ekvivalent starověkého latinského </a:t>
            </a:r>
            <a:r>
              <a:rPr lang="cs-CZ" sz="1200" i="1" kern="1200" dirty="0" err="1">
                <a:solidFill>
                  <a:schemeClr val="tx1"/>
                </a:solidFill>
                <a:effectLst/>
                <a:latin typeface="+mn-lt"/>
                <a:ea typeface="+mn-ea"/>
                <a:cs typeface="+mn-cs"/>
              </a:rPr>
              <a:t>expressio</a:t>
            </a:r>
            <a:r>
              <a:rPr lang="cs-CZ" sz="1200" kern="1200" dirty="0">
                <a:solidFill>
                  <a:schemeClr val="tx1"/>
                </a:solidFill>
                <a:effectLst/>
                <a:latin typeface="+mn-lt"/>
                <a:ea typeface="+mn-ea"/>
                <a:cs typeface="+mn-cs"/>
              </a:rPr>
              <a:t>. Příbuzné latinské adjektivum </a:t>
            </a:r>
            <a:r>
              <a:rPr lang="cs-CZ" sz="1200" i="1" kern="1200" dirty="0" err="1">
                <a:solidFill>
                  <a:schemeClr val="tx1"/>
                </a:solidFill>
                <a:effectLst/>
                <a:latin typeface="+mn-lt"/>
                <a:ea typeface="+mn-ea"/>
                <a:cs typeface="+mn-cs"/>
              </a:rPr>
              <a:t>expressus</a:t>
            </a:r>
            <a:r>
              <a:rPr lang="cs-CZ" sz="1200" i="1" kern="1200" dirty="0">
                <a:solidFill>
                  <a:schemeClr val="tx1"/>
                </a:solidFill>
                <a:effectLst/>
                <a:latin typeface="+mn-lt"/>
                <a:ea typeface="+mn-ea"/>
                <a:cs typeface="+mn-cs"/>
              </a:rPr>
              <a:t> </a:t>
            </a:r>
            <a:r>
              <a:rPr lang="cs-CZ" sz="1200" kern="1200" dirty="0">
                <a:solidFill>
                  <a:schemeClr val="tx1"/>
                </a:solidFill>
                <a:effectLst/>
                <a:latin typeface="+mn-lt"/>
                <a:ea typeface="+mn-ea"/>
                <a:cs typeface="+mn-cs"/>
              </a:rPr>
              <a:t>se do češtiny překládá nejenom jako </a:t>
            </a:r>
            <a:r>
              <a:rPr lang="cs-CZ" sz="1200" i="1" kern="1200" dirty="0">
                <a:solidFill>
                  <a:schemeClr val="tx1"/>
                </a:solidFill>
                <a:effectLst/>
                <a:latin typeface="+mn-lt"/>
                <a:ea typeface="+mn-ea"/>
                <a:cs typeface="+mn-cs"/>
              </a:rPr>
              <a:t>výrazný</a:t>
            </a:r>
            <a:r>
              <a:rPr lang="cs-CZ" sz="1200" kern="1200" dirty="0">
                <a:solidFill>
                  <a:schemeClr val="tx1"/>
                </a:solidFill>
                <a:effectLst/>
                <a:latin typeface="+mn-lt"/>
                <a:ea typeface="+mn-ea"/>
                <a:cs typeface="+mn-cs"/>
              </a:rPr>
              <a:t>, případně </a:t>
            </a:r>
            <a:r>
              <a:rPr lang="cs-CZ" sz="1200" i="1" kern="1200" dirty="0">
                <a:solidFill>
                  <a:schemeClr val="tx1"/>
                </a:solidFill>
                <a:effectLst/>
                <a:latin typeface="+mn-lt"/>
                <a:ea typeface="+mn-ea"/>
                <a:cs typeface="+mn-cs"/>
              </a:rPr>
              <a:t>vytlačený </a:t>
            </a:r>
            <a:r>
              <a:rPr lang="cs-CZ" sz="1200" kern="1200" dirty="0">
                <a:solidFill>
                  <a:schemeClr val="tx1"/>
                </a:solidFill>
                <a:effectLst/>
                <a:latin typeface="+mn-lt"/>
                <a:ea typeface="+mn-ea"/>
                <a:cs typeface="+mn-cs"/>
              </a:rPr>
              <a:t>(ve smyslu utvořený, vymodelovaný), ale také </a:t>
            </a:r>
            <a:r>
              <a:rPr lang="cs-CZ" sz="1200" i="1" kern="1200" dirty="0">
                <a:solidFill>
                  <a:schemeClr val="tx1"/>
                </a:solidFill>
                <a:effectLst/>
                <a:latin typeface="+mn-lt"/>
                <a:ea typeface="+mn-ea"/>
                <a:cs typeface="+mn-cs"/>
              </a:rPr>
              <a:t>zřetelný </a:t>
            </a:r>
            <a:r>
              <a:rPr lang="cs-CZ" sz="1200" kern="1200" dirty="0">
                <a:solidFill>
                  <a:schemeClr val="tx1"/>
                </a:solidFill>
                <a:effectLst/>
                <a:latin typeface="+mn-lt"/>
                <a:ea typeface="+mn-ea"/>
                <a:cs typeface="+mn-cs"/>
              </a:rPr>
              <a:t>nebo </a:t>
            </a:r>
            <a:r>
              <a:rPr lang="cs-CZ" sz="1200" i="1" kern="1200" dirty="0">
                <a:solidFill>
                  <a:schemeClr val="tx1"/>
                </a:solidFill>
                <a:effectLst/>
                <a:latin typeface="+mn-lt"/>
                <a:ea typeface="+mn-ea"/>
                <a:cs typeface="+mn-cs"/>
              </a:rPr>
              <a:t>patrný</a:t>
            </a:r>
            <a:r>
              <a:rPr lang="cs-CZ" sz="1200" kern="1200" dirty="0">
                <a:solidFill>
                  <a:schemeClr val="tx1"/>
                </a:solidFill>
                <a:effectLst/>
                <a:latin typeface="+mn-lt"/>
                <a:ea typeface="+mn-ea"/>
                <a:cs typeface="+mn-cs"/>
              </a:rPr>
              <a:t>. Dle J. Slavíka se tedy s (výtvarným) výrazem pojí dva důležité rysy. Prvním z nich je </a:t>
            </a:r>
            <a:r>
              <a:rPr lang="cs-CZ" sz="1200" b="1" kern="1200" dirty="0">
                <a:solidFill>
                  <a:schemeClr val="tx1"/>
                </a:solidFill>
                <a:effectLst/>
                <a:latin typeface="+mn-lt"/>
                <a:ea typeface="+mn-ea"/>
                <a:cs typeface="+mn-cs"/>
              </a:rPr>
              <a:t>vynikání</a:t>
            </a:r>
            <a:r>
              <a:rPr lang="cs-CZ" sz="1200" kern="1200" dirty="0">
                <a:solidFill>
                  <a:schemeClr val="tx1"/>
                </a:solidFill>
                <a:effectLst/>
                <a:latin typeface="+mn-lt"/>
                <a:ea typeface="+mn-ea"/>
                <a:cs typeface="+mn-cs"/>
              </a:rPr>
              <a:t> – díky svým smyslovým kvalitám (např. využitím barev, struktur a tvarů) výtvarný výraz účinně a intenzivně působí na diváka a obrací jeho pozornost k výrazovým procesům, které stály u jeho zrodu. Druhým z rysů výrazu je </a:t>
            </a:r>
            <a:r>
              <a:rPr lang="cs-CZ" sz="1200" b="1" kern="1200" dirty="0">
                <a:solidFill>
                  <a:schemeClr val="tx1"/>
                </a:solidFill>
                <a:effectLst/>
                <a:latin typeface="+mn-lt"/>
                <a:ea typeface="+mn-ea"/>
                <a:cs typeface="+mn-cs"/>
              </a:rPr>
              <a:t>podmíněnost</a:t>
            </a:r>
            <a:r>
              <a:rPr lang="cs-CZ" sz="1200" kern="1200" dirty="0">
                <a:solidFill>
                  <a:schemeClr val="tx1"/>
                </a:solidFill>
                <a:effectLst/>
                <a:latin typeface="+mn-lt"/>
                <a:ea typeface="+mn-ea"/>
                <a:cs typeface="+mn-cs"/>
              </a:rPr>
              <a:t>  - výtvarný výraz by nebyl výrazem, pokud by byl oproštěn od autora a významů, které do něj ukryl a které je následně možné interpretovat (Slavík, 2006). </a:t>
            </a:r>
          </a:p>
          <a:p>
            <a:endParaRPr lang="cs-CZ" dirty="0"/>
          </a:p>
        </p:txBody>
      </p:sp>
      <p:sp>
        <p:nvSpPr>
          <p:cNvPr id="4" name="Zástupný symbol pro číslo snímku 3"/>
          <p:cNvSpPr>
            <a:spLocks noGrp="1"/>
          </p:cNvSpPr>
          <p:nvPr>
            <p:ph type="sldNum" sz="quarter" idx="10"/>
          </p:nvPr>
        </p:nvSpPr>
        <p:spPr/>
        <p:txBody>
          <a:bodyPr/>
          <a:lstStyle/>
          <a:p>
            <a:fld id="{C39F1DE7-5D28-4F43-BBC0-341EEABC16D8}" type="slidenum">
              <a:rPr lang="cs-CZ" smtClean="0"/>
              <a:t>6</a:t>
            </a:fld>
            <a:endParaRPr lang="cs-CZ"/>
          </a:p>
        </p:txBody>
      </p:sp>
    </p:spTree>
    <p:extLst>
      <p:ext uri="{BB962C8B-B14F-4D97-AF65-F5344CB8AC3E}">
        <p14:creationId xmlns:p14="http://schemas.microsoft.com/office/powerpoint/2010/main" val="105302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10"/>
          </p:nvPr>
        </p:nvSpPr>
        <p:spPr/>
        <p:txBody>
          <a:bodyPr/>
          <a:lstStyle/>
          <a:p>
            <a:fld id="{C39F1DE7-5D28-4F43-BBC0-341EEABC16D8}" type="slidenum">
              <a:rPr lang="cs-CZ" smtClean="0"/>
              <a:t>7</a:t>
            </a:fld>
            <a:endParaRPr lang="cs-CZ"/>
          </a:p>
        </p:txBody>
      </p:sp>
    </p:spTree>
    <p:extLst>
      <p:ext uri="{BB962C8B-B14F-4D97-AF65-F5344CB8AC3E}">
        <p14:creationId xmlns:p14="http://schemas.microsoft.com/office/powerpoint/2010/main" val="320984566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r>
              <a:rPr lang="cs-CZ" sz="1200" b="0" i="1" u="none" strike="noStrike" kern="1200" baseline="0" dirty="0">
                <a:solidFill>
                  <a:schemeClr val="tx1"/>
                </a:solidFill>
                <a:latin typeface="+mn-lt"/>
                <a:ea typeface="+mn-ea"/>
                <a:cs typeface="+mn-cs"/>
              </a:rPr>
              <a:t>Hodnocení barvy rudé</a:t>
            </a:r>
          </a:p>
          <a:p>
            <a:r>
              <a:rPr lang="cs-CZ" sz="1200" b="0" i="0" u="none" strike="noStrike" kern="1200" baseline="0" dirty="0">
                <a:solidFill>
                  <a:schemeClr val="tx1"/>
                </a:solidFill>
                <a:latin typeface="+mn-lt"/>
                <a:ea typeface="+mn-ea"/>
                <a:cs typeface="+mn-cs"/>
              </a:rPr>
              <a:t>Hodnocení učitelů s přístupem v této barvě se vyznačuje jednoznačnými soudy podloženými silnou vírou ve vlastní úsudek. Jejich kompas funguje na principu osobní blízkosti, a proto výsledné kurikulum připomíná živelně navršenou instalaci z více či méně různorodých prvků, které mají společné právě to, že odpovídají učitelovu vkusu.</a:t>
            </a:r>
          </a:p>
          <a:p>
            <a:endParaRPr lang="cs-CZ" sz="1200" b="0" i="0" u="none" strike="noStrike" kern="1200" baseline="0" dirty="0">
              <a:solidFill>
                <a:schemeClr val="tx1"/>
              </a:solidFill>
              <a:latin typeface="+mn-lt"/>
              <a:ea typeface="+mn-ea"/>
              <a:cs typeface="+mn-cs"/>
            </a:endParaRPr>
          </a:p>
          <a:p>
            <a:r>
              <a:rPr lang="cs-CZ" sz="1200" b="0" i="1" u="none" strike="noStrike" kern="1200" baseline="0" dirty="0">
                <a:solidFill>
                  <a:schemeClr val="tx1"/>
                </a:solidFill>
                <a:latin typeface="+mn-lt"/>
                <a:ea typeface="+mn-ea"/>
                <a:cs typeface="+mn-cs"/>
              </a:rPr>
              <a:t>Hodnocení jako pastelové mámení</a:t>
            </a:r>
          </a:p>
          <a:p>
            <a:r>
              <a:rPr lang="cs-CZ" sz="1200" b="0" i="0" u="none" strike="noStrike" kern="1200" baseline="0" dirty="0">
                <a:solidFill>
                  <a:schemeClr val="tx1"/>
                </a:solidFill>
                <a:latin typeface="+mn-lt"/>
                <a:ea typeface="+mn-ea"/>
                <a:cs typeface="+mn-cs"/>
              </a:rPr>
              <a:t>Pro hodnocení v pastelových, perleťově měňavých tónech je charakteristická </a:t>
            </a:r>
            <a:r>
              <a:rPr lang="pl-PL" sz="1200" b="0" i="0" u="none" strike="noStrike" kern="1200" baseline="0" dirty="0">
                <a:solidFill>
                  <a:schemeClr val="tx1"/>
                </a:solidFill>
                <a:latin typeface="+mn-lt"/>
                <a:ea typeface="+mn-ea"/>
                <a:cs typeface="+mn-cs"/>
              </a:rPr>
              <a:t>vágnost a nejednoznačnost na jedné straně a na straně druhé důraz na </a:t>
            </a:r>
            <a:r>
              <a:rPr lang="cs-CZ" sz="1200" b="0" i="0" u="none" strike="noStrike" kern="1200" baseline="0" dirty="0">
                <a:solidFill>
                  <a:schemeClr val="tx1"/>
                </a:solidFill>
                <a:latin typeface="+mn-lt"/>
                <a:ea typeface="+mn-ea"/>
                <a:cs typeface="+mn-cs"/>
              </a:rPr>
              <a:t>vlídnost až hravost, která je jakousi metou učitelů tohoto přístupu. Hravost a potenciální příjemnost je také hlavním kritériem, jímž učitelův kompas rozsuzuje potenciální složky kurikula – jedná se tedy opět o kompas fungující na základě osobní blízkosti, ale v tomto případě blízkost ani tak neurčuje vlastní výtvarný vkus, jako spíš odhad toho, co se bude dětem líbit a u čeho </a:t>
            </a:r>
            <a:r>
              <a:rPr lang="cs-CZ" sz="1200" b="0" i="1" u="none" strike="noStrike" kern="1200" baseline="0" dirty="0">
                <a:solidFill>
                  <a:schemeClr val="tx1"/>
                </a:solidFill>
                <a:latin typeface="+mn-lt"/>
                <a:ea typeface="+mn-ea"/>
                <a:cs typeface="+mn-cs"/>
              </a:rPr>
              <a:t>nám spolu na té hodině bude dobře </a:t>
            </a:r>
            <a:r>
              <a:rPr lang="cs-CZ" sz="1200" b="0" i="0" u="none" strike="noStrike" kern="1200" baseline="0" dirty="0">
                <a:solidFill>
                  <a:schemeClr val="tx1"/>
                </a:solidFill>
                <a:latin typeface="+mn-lt"/>
                <a:ea typeface="+mn-ea"/>
                <a:cs typeface="+mn-cs"/>
              </a:rPr>
              <a:t>(Bára). Toto nastavení pak pochopitelně ovlivňuje to, že jako „dobří“ jsou hodnoceni žáci poslušní, kteří nenarušují atmosféru hodin a klidně a (v daných mezích) hravě plní zadání.</a:t>
            </a:r>
          </a:p>
          <a:p>
            <a:endParaRPr lang="cs-CZ" sz="1200" b="0" i="0" u="none" strike="noStrike" kern="1200" baseline="0" dirty="0">
              <a:solidFill>
                <a:schemeClr val="tx1"/>
              </a:solidFill>
              <a:latin typeface="+mn-lt"/>
              <a:ea typeface="+mn-ea"/>
              <a:cs typeface="+mn-cs"/>
            </a:endParaRPr>
          </a:p>
          <a:p>
            <a:r>
              <a:rPr lang="cs-CZ" sz="1200" b="0" i="1" u="none" strike="noStrike" kern="1200" baseline="0" dirty="0">
                <a:solidFill>
                  <a:schemeClr val="tx1"/>
                </a:solidFill>
                <a:latin typeface="+mn-lt"/>
                <a:ea typeface="+mn-ea"/>
                <a:cs typeface="+mn-cs"/>
              </a:rPr>
              <a:t>Hodnocení v černé a bílé</a:t>
            </a:r>
          </a:p>
          <a:p>
            <a:r>
              <a:rPr lang="cs-CZ" sz="1200" b="0" i="0" u="none" strike="noStrike" kern="1200" baseline="0" dirty="0">
                <a:solidFill>
                  <a:schemeClr val="tx1"/>
                </a:solidFill>
                <a:latin typeface="+mn-lt"/>
                <a:ea typeface="+mn-ea"/>
                <a:cs typeface="+mn-cs"/>
              </a:rPr>
              <a:t>Tento hodnoticí přístup se od předchozího diametrálně liší. Jeho podstatou je neustálé vědomé odlišování černé a bílé, toho, co ano a co ne. Učitelé tohoto pojetí se totiž orientují podle principu reprezentativnosti, a jsou tudíž přesvědčeni, že existují nějaké hodnoty, jež je třeba žákům předat, a nějaké normy, jimiž je třeba se v konkrétních případech řídit.</a:t>
            </a:r>
          </a:p>
          <a:p>
            <a:endParaRPr lang="cs-CZ" dirty="0"/>
          </a:p>
          <a:p>
            <a:r>
              <a:rPr lang="cs-CZ" sz="1200" b="0" i="1" u="none" strike="noStrike" kern="1200" baseline="0" dirty="0">
                <a:solidFill>
                  <a:schemeClr val="tx1"/>
                </a:solidFill>
                <a:latin typeface="+mn-lt"/>
                <a:ea typeface="+mn-ea"/>
                <a:cs typeface="+mn-cs"/>
              </a:rPr>
              <a:t>Hodnocení v barvách země</a:t>
            </a:r>
          </a:p>
          <a:p>
            <a:r>
              <a:rPr lang="cs-CZ" sz="1200" b="0" i="0" u="none" strike="noStrike" kern="1200" baseline="0" dirty="0">
                <a:solidFill>
                  <a:schemeClr val="tx1"/>
                </a:solidFill>
                <a:latin typeface="+mn-lt"/>
                <a:ea typeface="+mn-ea"/>
                <a:cs typeface="+mn-cs"/>
              </a:rPr>
              <a:t>Poslední přístup k hodnocení si přiblížíme pomocí zemitých odstínů. Hodnocení, zvažování a analýza jsou v tomto přístupu vědomě všudypřítomné: někdy tvoří nenápadné pozadí, jež umožní vyniknout ostatním tónům, ale </a:t>
            </a:r>
            <a:r>
              <a:rPr lang="pl-PL" sz="1200" b="0" i="0" u="none" strike="noStrike" kern="1200" baseline="0" dirty="0">
                <a:solidFill>
                  <a:schemeClr val="tx1"/>
                </a:solidFill>
                <a:latin typeface="+mn-lt"/>
                <a:ea typeface="+mn-ea"/>
                <a:cs typeface="+mn-cs"/>
              </a:rPr>
              <a:t>dokáží hrát i roli dominantní, a to nejen na stěnách jeskyně, ale i v prostoru </a:t>
            </a:r>
            <a:r>
              <a:rPr lang="cs-CZ" sz="1200" b="0" i="0" u="none" strike="noStrike" kern="1200" baseline="0" dirty="0">
                <a:solidFill>
                  <a:schemeClr val="tx1"/>
                </a:solidFill>
                <a:latin typeface="+mn-lt"/>
                <a:ea typeface="+mn-ea"/>
                <a:cs typeface="+mn-cs"/>
              </a:rPr>
              <a:t>školní třídy. Co se týče forem hodnocení jako součásti učení, využívá tento přístup</a:t>
            </a:r>
          </a:p>
          <a:p>
            <a:r>
              <a:rPr lang="cs-CZ" sz="1200" b="0" i="0" u="none" strike="noStrike" kern="1200" baseline="0" dirty="0">
                <a:solidFill>
                  <a:schemeClr val="tx1"/>
                </a:solidFill>
                <a:latin typeface="+mn-lt"/>
                <a:ea typeface="+mn-ea"/>
                <a:cs typeface="+mn-cs"/>
              </a:rPr>
              <a:t>zejména různých forem skupinových diskusí a autorské prezentace doplněné sebehodnocením. Cílem tohoto typu hodnocení je umožnit žákům uvést výsledek své práce do kontextu ostatních prací a objevovat tak různé přístupy k zadání, různé technické možnosti jednotlivých materiálů i různé aplikace principů výtvarné tvorby.</a:t>
            </a:r>
            <a:endParaRPr lang="cs-CZ" dirty="0"/>
          </a:p>
        </p:txBody>
      </p:sp>
      <p:sp>
        <p:nvSpPr>
          <p:cNvPr id="4" name="Zástupný symbol pro číslo snímku 3"/>
          <p:cNvSpPr>
            <a:spLocks noGrp="1"/>
          </p:cNvSpPr>
          <p:nvPr>
            <p:ph type="sldNum" sz="quarter" idx="10"/>
          </p:nvPr>
        </p:nvSpPr>
        <p:spPr/>
        <p:txBody>
          <a:bodyPr/>
          <a:lstStyle/>
          <a:p>
            <a:fld id="{C39F1DE7-5D28-4F43-BBC0-341EEABC16D8}" type="slidenum">
              <a:rPr lang="cs-CZ" smtClean="0"/>
              <a:t>8</a:t>
            </a:fld>
            <a:endParaRPr lang="cs-CZ"/>
          </a:p>
        </p:txBody>
      </p:sp>
    </p:spTree>
    <p:extLst>
      <p:ext uri="{BB962C8B-B14F-4D97-AF65-F5344CB8AC3E}">
        <p14:creationId xmlns:p14="http://schemas.microsoft.com/office/powerpoint/2010/main" val="6293647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indent="0">
              <a:buNone/>
            </a:pPr>
            <a:r>
              <a:rPr lang="cs-CZ" sz="800" kern="1200" dirty="0">
                <a:solidFill>
                  <a:schemeClr val="tx1"/>
                </a:solidFill>
                <a:latin typeface="+mn-lt"/>
                <a:ea typeface="+mn-ea"/>
                <a:cs typeface="+mn-cs"/>
              </a:rPr>
              <a:t>„Rozhovory,  povzbuzení, úsměvy a někdy i zachmuřené tváře – to všechno jsou projevy komunikace, které k výtvarné výchově nutně patří. Nesmíme zapomenout, že slova v dialogu s dospělými nebo s vrstevníky u dětí výrazně podporují výtvarnou činnost.“</a:t>
            </a:r>
          </a:p>
          <a:p>
            <a:pPr marL="0" indent="0">
              <a:buNone/>
            </a:pPr>
            <a:endParaRPr lang="cs-CZ" sz="800" kern="1200" dirty="0">
              <a:solidFill>
                <a:schemeClr val="tx1"/>
              </a:solidFill>
              <a:latin typeface="+mn-lt"/>
              <a:ea typeface="+mn-ea"/>
              <a:cs typeface="+mn-cs"/>
            </a:endParaRPr>
          </a:p>
          <a:p>
            <a:pPr marL="0" indent="0">
              <a:buNone/>
            </a:pPr>
            <a:r>
              <a:rPr lang="cs-CZ" sz="800" kern="1200" dirty="0">
                <a:solidFill>
                  <a:schemeClr val="tx1"/>
                </a:solidFill>
                <a:latin typeface="+mn-lt"/>
                <a:ea typeface="+mn-ea"/>
                <a:cs typeface="+mn-cs"/>
              </a:rPr>
              <a:t>„Výtvarný projev se často stane záminkou k rozhovorům o životních zkušenostech, o zážitcích, o starostech a radostech.“</a:t>
            </a:r>
          </a:p>
          <a:p>
            <a:pPr marL="0" indent="0">
              <a:buNone/>
            </a:pPr>
            <a:endParaRPr lang="cs-CZ" dirty="0"/>
          </a:p>
          <a:p>
            <a:pPr marL="0" indent="0">
              <a:buNone/>
            </a:pPr>
            <a:r>
              <a:rPr lang="cs-CZ" sz="800" kern="1200" dirty="0">
                <a:solidFill>
                  <a:schemeClr val="tx1"/>
                </a:solidFill>
                <a:latin typeface="+mn-lt"/>
                <a:ea typeface="+mn-ea"/>
                <a:cs typeface="+mn-cs"/>
              </a:rPr>
              <a:t>(Slavíková, Hazuková, Slavík, 2010)</a:t>
            </a:r>
          </a:p>
          <a:p>
            <a:endParaRPr lang="cs-CZ" dirty="0"/>
          </a:p>
        </p:txBody>
      </p:sp>
      <p:sp>
        <p:nvSpPr>
          <p:cNvPr id="4" name="Zástupný symbol pro číslo snímku 3"/>
          <p:cNvSpPr>
            <a:spLocks noGrp="1"/>
          </p:cNvSpPr>
          <p:nvPr>
            <p:ph type="sldNum" sz="quarter" idx="10"/>
          </p:nvPr>
        </p:nvSpPr>
        <p:spPr/>
        <p:txBody>
          <a:bodyPr/>
          <a:lstStyle/>
          <a:p>
            <a:fld id="{C39F1DE7-5D28-4F43-BBC0-341EEABC16D8}" type="slidenum">
              <a:rPr lang="cs-CZ" smtClean="0"/>
              <a:t>13</a:t>
            </a:fld>
            <a:endParaRPr lang="cs-CZ"/>
          </a:p>
        </p:txBody>
      </p:sp>
    </p:spTree>
    <p:extLst>
      <p:ext uri="{BB962C8B-B14F-4D97-AF65-F5344CB8AC3E}">
        <p14:creationId xmlns:p14="http://schemas.microsoft.com/office/powerpoint/2010/main" val="42277078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bg>
      <p:bgPr>
        <a:solidFill>
          <a:schemeClr val="accent1"/>
        </a:solid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603504" y="770467"/>
            <a:ext cx="10782300" cy="3352800"/>
          </a:xfrm>
        </p:spPr>
        <p:txBody>
          <a:bodyPr anchor="b">
            <a:noAutofit/>
          </a:bodyPr>
          <a:lstStyle>
            <a:lvl1pPr algn="l">
              <a:lnSpc>
                <a:spcPct val="80000"/>
              </a:lnSpc>
              <a:defRPr sz="8800" spc="-120" baseline="0">
                <a:solidFill>
                  <a:srgbClr val="FFFFFF"/>
                </a:solidFill>
              </a:defRPr>
            </a:lvl1pPr>
          </a:lstStyle>
          <a:p>
            <a:r>
              <a:rPr lang="cs-CZ"/>
              <a:t>Kliknutím lze upravit styl.</a:t>
            </a:r>
            <a:endParaRPr lang="en-US" dirty="0"/>
          </a:p>
        </p:txBody>
      </p:sp>
      <p:sp>
        <p:nvSpPr>
          <p:cNvPr id="3" name="Subtitle 2"/>
          <p:cNvSpPr>
            <a:spLocks noGrp="1"/>
          </p:cNvSpPr>
          <p:nvPr>
            <p:ph type="subTitle" idx="1"/>
          </p:nvPr>
        </p:nvSpPr>
        <p:spPr>
          <a:xfrm>
            <a:off x="667512" y="4206876"/>
            <a:ext cx="9228201" cy="1645920"/>
          </a:xfrm>
        </p:spPr>
        <p:txBody>
          <a:bodyPr>
            <a:normAutofit/>
          </a:bodyPr>
          <a:lstStyle>
            <a:lvl1pPr marL="0" indent="0" algn="l">
              <a:buNone/>
              <a:defRPr sz="3200">
                <a:solidFill>
                  <a:srgbClr val="262626"/>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cs-CZ"/>
              <a:t>Kliknutím můžete upravit styl předlohy.</a:t>
            </a:r>
            <a:endParaRPr lang="en-US" dirty="0"/>
          </a:p>
        </p:txBody>
      </p:sp>
      <p:sp>
        <p:nvSpPr>
          <p:cNvPr id="7" name="Date Placeholder 6"/>
          <p:cNvSpPr>
            <a:spLocks noGrp="1"/>
          </p:cNvSpPr>
          <p:nvPr>
            <p:ph type="dt" sz="half" idx="10"/>
          </p:nvPr>
        </p:nvSpPr>
        <p:spPr/>
        <p:txBody>
          <a:bodyPr/>
          <a:lstStyle>
            <a:lvl1pPr>
              <a:defRPr>
                <a:solidFill>
                  <a:srgbClr val="FFFFFF">
                    <a:alpha val="80000"/>
                  </a:srgbClr>
                </a:solidFill>
              </a:defRPr>
            </a:lvl1pPr>
          </a:lstStyle>
          <a:p>
            <a:fld id="{FC3EBE84-D37F-4E2F-A873-A30A51ADCC7A}" type="datetimeFigureOut">
              <a:rPr lang="cs-CZ" smtClean="0"/>
              <a:t>30.10.2022</a:t>
            </a:fld>
            <a:endParaRPr lang="cs-CZ"/>
          </a:p>
        </p:txBody>
      </p:sp>
      <p:sp>
        <p:nvSpPr>
          <p:cNvPr id="8" name="Footer Placeholder 7"/>
          <p:cNvSpPr>
            <a:spLocks noGrp="1"/>
          </p:cNvSpPr>
          <p:nvPr>
            <p:ph type="ftr" sz="quarter" idx="11"/>
          </p:nvPr>
        </p:nvSpPr>
        <p:spPr/>
        <p:txBody>
          <a:bodyPr/>
          <a:lstStyle>
            <a:lvl1pPr>
              <a:defRPr>
                <a:solidFill>
                  <a:srgbClr val="FFFFFF">
                    <a:alpha val="80000"/>
                  </a:srgbClr>
                </a:solidFill>
              </a:defRPr>
            </a:lvl1pPr>
          </a:lstStyle>
          <a:p>
            <a:endParaRPr lang="cs-CZ"/>
          </a:p>
        </p:txBody>
      </p:sp>
      <p:sp>
        <p:nvSpPr>
          <p:cNvPr id="9" name="Slide Number Placeholder 8"/>
          <p:cNvSpPr>
            <a:spLocks noGrp="1"/>
          </p:cNvSpPr>
          <p:nvPr>
            <p:ph type="sldNum" sz="quarter" idx="12"/>
          </p:nvPr>
        </p:nvSpPr>
        <p:spPr/>
        <p:txBody>
          <a:bodyPr/>
          <a:lstStyle>
            <a:lvl1pPr>
              <a:defRPr>
                <a:solidFill>
                  <a:srgbClr val="FFFFFF">
                    <a:alpha val="25000"/>
                  </a:srgbClr>
                </a:solidFill>
              </a:defRPr>
            </a:lvl1pPr>
          </a:lstStyle>
          <a:p>
            <a:fld id="{174559D0-8920-4AE3-AF28-69B922020118}" type="slidenum">
              <a:rPr lang="cs-CZ" smtClean="0"/>
              <a:t>‹#›</a:t>
            </a:fld>
            <a:endParaRPr lang="cs-CZ"/>
          </a:p>
        </p:txBody>
      </p:sp>
    </p:spTree>
    <p:extLst>
      <p:ext uri="{BB962C8B-B14F-4D97-AF65-F5344CB8AC3E}">
        <p14:creationId xmlns:p14="http://schemas.microsoft.com/office/powerpoint/2010/main" val="37642047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idx="1"/>
          </p:nvPr>
        </p:nvSpPr>
        <p:spPr/>
        <p:txBody>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FC3EBE84-D37F-4E2F-A873-A30A51ADCC7A}" type="datetimeFigureOut">
              <a:rPr lang="cs-CZ" smtClean="0"/>
              <a:t>30.10.2022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3949541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Title 1"/>
          <p:cNvSpPr>
            <a:spLocks noGrp="1"/>
          </p:cNvSpPr>
          <p:nvPr>
            <p:ph type="title"/>
          </p:nvPr>
        </p:nvSpPr>
        <p:spPr>
          <a:xfrm>
            <a:off x="603504" y="767419"/>
            <a:ext cx="10780776" cy="3355848"/>
          </a:xfrm>
        </p:spPr>
        <p:txBody>
          <a:bodyPr anchor="b">
            <a:normAutofit/>
          </a:bodyPr>
          <a:lstStyle>
            <a:lvl1pPr>
              <a:lnSpc>
                <a:spcPct val="80000"/>
              </a:lnSpc>
              <a:defRPr sz="8800" b="0" baseline="0">
                <a:solidFill>
                  <a:schemeClr val="accent1"/>
                </a:solidFill>
              </a:defRPr>
            </a:lvl1pPr>
          </a:lstStyle>
          <a:p>
            <a:r>
              <a:rPr lang="cs-CZ"/>
              <a:t>Kliknutím lze upravit styl.</a:t>
            </a:r>
            <a:endParaRPr lang="en-US" dirty="0"/>
          </a:p>
        </p:txBody>
      </p:sp>
      <p:sp>
        <p:nvSpPr>
          <p:cNvPr id="3" name="Text Placeholder 2"/>
          <p:cNvSpPr>
            <a:spLocks noGrp="1"/>
          </p:cNvSpPr>
          <p:nvPr>
            <p:ph type="body" idx="1"/>
          </p:nvPr>
        </p:nvSpPr>
        <p:spPr>
          <a:xfrm>
            <a:off x="667512" y="4204209"/>
            <a:ext cx="9226296" cy="1645920"/>
          </a:xfrm>
        </p:spPr>
        <p:txBody>
          <a:bodyPr anchor="t">
            <a:normAutofit/>
          </a:bodyPr>
          <a:lstStyle>
            <a:lvl1pPr marL="0" indent="0">
              <a:buNone/>
              <a:defRPr sz="32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cs-CZ"/>
              <a:t>Upravte styly předlohy textu.</a:t>
            </a:r>
          </a:p>
        </p:txBody>
      </p:sp>
      <p:sp>
        <p:nvSpPr>
          <p:cNvPr id="4" name="Date Placeholder 3"/>
          <p:cNvSpPr>
            <a:spLocks noGrp="1"/>
          </p:cNvSpPr>
          <p:nvPr>
            <p:ph type="dt" sz="half" idx="10"/>
          </p:nvPr>
        </p:nvSpPr>
        <p:spPr/>
        <p:txBody>
          <a:bodyPr/>
          <a:lstStyle/>
          <a:p>
            <a:fld id="{FC3EBE84-D37F-4E2F-A873-A30A51ADCC7A}" type="datetimeFigureOut">
              <a:rPr lang="cs-CZ" smtClean="0"/>
              <a:t>30.10.2022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139054267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Content Placeholder 2"/>
          <p:cNvSpPr>
            <a:spLocks noGrp="1"/>
          </p:cNvSpPr>
          <p:nvPr>
            <p:ph sz="half" idx="1"/>
          </p:nvPr>
        </p:nvSpPr>
        <p:spPr>
          <a:xfrm>
            <a:off x="676656"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Content Placeholder 3"/>
          <p:cNvSpPr>
            <a:spLocks noGrp="1"/>
          </p:cNvSpPr>
          <p:nvPr>
            <p:ph sz="half" idx="2"/>
          </p:nvPr>
        </p:nvSpPr>
        <p:spPr>
          <a:xfrm>
            <a:off x="6011330" y="1998134"/>
            <a:ext cx="4663440" cy="376732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Date Placeholder 4"/>
          <p:cNvSpPr>
            <a:spLocks noGrp="1"/>
          </p:cNvSpPr>
          <p:nvPr>
            <p:ph type="dt" sz="half" idx="10"/>
          </p:nvPr>
        </p:nvSpPr>
        <p:spPr/>
        <p:txBody>
          <a:bodyPr/>
          <a:lstStyle/>
          <a:p>
            <a:fld id="{FC3EBE84-D37F-4E2F-A873-A30A51ADCC7A}" type="datetimeFigureOut">
              <a:rPr lang="cs-CZ" smtClean="0"/>
              <a:t>30.10.2022</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11356900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cs-CZ"/>
              <a:t>Kliknutím lze upravit styl.</a:t>
            </a:r>
            <a:endParaRPr lang="en-US" dirty="0"/>
          </a:p>
        </p:txBody>
      </p:sp>
      <p:sp>
        <p:nvSpPr>
          <p:cNvPr id="3" name="Text Placeholder 2"/>
          <p:cNvSpPr>
            <a:spLocks noGrp="1"/>
          </p:cNvSpPr>
          <p:nvPr>
            <p:ph type="body" idx="1"/>
          </p:nvPr>
        </p:nvSpPr>
        <p:spPr>
          <a:xfrm>
            <a:off x="676656" y="2040467"/>
            <a:ext cx="4663440" cy="723400"/>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4" name="Content Placeholder 3"/>
          <p:cNvSpPr>
            <a:spLocks noGrp="1"/>
          </p:cNvSpPr>
          <p:nvPr>
            <p:ph sz="half" idx="2"/>
          </p:nvPr>
        </p:nvSpPr>
        <p:spPr>
          <a:xfrm>
            <a:off x="676656" y="2753084"/>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5" name="Text Placeholder 4"/>
          <p:cNvSpPr>
            <a:spLocks noGrp="1"/>
          </p:cNvSpPr>
          <p:nvPr>
            <p:ph type="body" sz="quarter" idx="3"/>
          </p:nvPr>
        </p:nvSpPr>
        <p:spPr>
          <a:xfrm>
            <a:off x="6007608" y="2038435"/>
            <a:ext cx="4663440" cy="722376"/>
          </a:xfrm>
        </p:spPr>
        <p:txBody>
          <a:bodyPr anchor="ctr">
            <a:normAutofit/>
          </a:bodyPr>
          <a:lstStyle>
            <a:lvl1pPr marL="0" indent="0">
              <a:buNone/>
              <a:defRPr sz="2200" b="0" cap="all" baseline="0">
                <a:solidFill>
                  <a:schemeClr val="tx1">
                    <a:lumMod val="85000"/>
                    <a:lumOff val="15000"/>
                  </a:schemeClr>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a:t>Upravte styly předlohy textu.</a:t>
            </a:r>
          </a:p>
        </p:txBody>
      </p:sp>
      <p:sp>
        <p:nvSpPr>
          <p:cNvPr id="6" name="Content Placeholder 5"/>
          <p:cNvSpPr>
            <a:spLocks noGrp="1"/>
          </p:cNvSpPr>
          <p:nvPr>
            <p:ph sz="quarter" idx="4"/>
          </p:nvPr>
        </p:nvSpPr>
        <p:spPr>
          <a:xfrm>
            <a:off x="6007608" y="2750990"/>
            <a:ext cx="4663440" cy="32004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7" name="Date Placeholder 6"/>
          <p:cNvSpPr>
            <a:spLocks noGrp="1"/>
          </p:cNvSpPr>
          <p:nvPr>
            <p:ph type="dt" sz="half" idx="10"/>
          </p:nvPr>
        </p:nvSpPr>
        <p:spPr/>
        <p:txBody>
          <a:bodyPr/>
          <a:lstStyle/>
          <a:p>
            <a:fld id="{FC3EBE84-D37F-4E2F-A873-A30A51ADCC7A}" type="datetimeFigureOut">
              <a:rPr lang="cs-CZ" smtClean="0"/>
              <a:t>30.10.2022</a:t>
            </a:fld>
            <a:endParaRPr lang="cs-CZ"/>
          </a:p>
        </p:txBody>
      </p:sp>
      <p:sp>
        <p:nvSpPr>
          <p:cNvPr id="8" name="Footer Placeholder 7"/>
          <p:cNvSpPr>
            <a:spLocks noGrp="1"/>
          </p:cNvSpPr>
          <p:nvPr>
            <p:ph type="ftr" sz="quarter" idx="11"/>
          </p:nvPr>
        </p:nvSpPr>
        <p:spPr/>
        <p:txBody>
          <a:bodyPr/>
          <a:lstStyle/>
          <a:p>
            <a:endParaRPr lang="cs-CZ"/>
          </a:p>
        </p:txBody>
      </p:sp>
      <p:sp>
        <p:nvSpPr>
          <p:cNvPr id="9" name="Slide Number Placeholder 8"/>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811681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Jenom nadpis">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cs-CZ"/>
              <a:t>Kliknutím lze upravit styl.</a:t>
            </a:r>
            <a:endParaRPr lang="en-US" dirty="0"/>
          </a:p>
        </p:txBody>
      </p:sp>
      <p:sp>
        <p:nvSpPr>
          <p:cNvPr id="3" name="Date Placeholder 2"/>
          <p:cNvSpPr>
            <a:spLocks noGrp="1"/>
          </p:cNvSpPr>
          <p:nvPr>
            <p:ph type="dt" sz="half" idx="10"/>
          </p:nvPr>
        </p:nvSpPr>
        <p:spPr/>
        <p:txBody>
          <a:bodyPr/>
          <a:lstStyle/>
          <a:p>
            <a:fld id="{FC3EBE84-D37F-4E2F-A873-A30A51ADCC7A}" type="datetimeFigureOut">
              <a:rPr lang="cs-CZ" smtClean="0"/>
              <a:t>30.10.2022</a:t>
            </a:fld>
            <a:endParaRPr lang="cs-CZ"/>
          </a:p>
        </p:txBody>
      </p:sp>
      <p:sp>
        <p:nvSpPr>
          <p:cNvPr id="4" name="Footer Placeholder 3"/>
          <p:cNvSpPr>
            <a:spLocks noGrp="1"/>
          </p:cNvSpPr>
          <p:nvPr>
            <p:ph type="ftr" sz="quarter" idx="11"/>
          </p:nvPr>
        </p:nvSpPr>
        <p:spPr/>
        <p:txBody>
          <a:bodyPr/>
          <a:lstStyle/>
          <a:p>
            <a:endParaRPr lang="cs-CZ"/>
          </a:p>
        </p:txBody>
      </p:sp>
      <p:sp>
        <p:nvSpPr>
          <p:cNvPr id="5" name="Slide Number Placeholder 4"/>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20419875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C3EBE84-D37F-4E2F-A873-A30A51ADCC7A}" type="datetimeFigureOut">
              <a:rPr lang="cs-CZ" smtClean="0"/>
              <a:t>30.10.2022</a:t>
            </a:fld>
            <a:endParaRPr lang="cs-CZ"/>
          </a:p>
        </p:txBody>
      </p:sp>
      <p:sp>
        <p:nvSpPr>
          <p:cNvPr id="3" name="Footer Placeholder 2"/>
          <p:cNvSpPr>
            <a:spLocks noGrp="1"/>
          </p:cNvSpPr>
          <p:nvPr>
            <p:ph type="ftr" sz="quarter" idx="11"/>
          </p:nvPr>
        </p:nvSpPr>
        <p:spPr/>
        <p:txBody>
          <a:bodyPr/>
          <a:lstStyle/>
          <a:p>
            <a:endParaRPr lang="cs-CZ"/>
          </a:p>
        </p:txBody>
      </p:sp>
      <p:sp>
        <p:nvSpPr>
          <p:cNvPr id="4" name="Slide Number Placeholder 3"/>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27159335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Rectangle 1"/>
          <p:cNvSpPr/>
          <p:nvPr/>
        </p:nvSpPr>
        <p:spPr>
          <a:xfrm>
            <a:off x="7620000" y="0"/>
            <a:ext cx="457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8261404" y="542282"/>
            <a:ext cx="3383280" cy="1920240"/>
          </a:xfrm>
        </p:spPr>
        <p:txBody>
          <a:bodyPr anchor="b">
            <a:noAutofit/>
          </a:bodyPr>
          <a:lstStyle>
            <a:lvl1pPr>
              <a:lnSpc>
                <a:spcPct val="85000"/>
              </a:lnSpc>
              <a:defRPr sz="4000">
                <a:solidFill>
                  <a:srgbClr val="FFFFFF"/>
                </a:solidFill>
              </a:defRPr>
            </a:lvl1pPr>
          </a:lstStyle>
          <a:p>
            <a:r>
              <a:rPr lang="cs-CZ"/>
              <a:t>Kliknutím lze upravit styl.</a:t>
            </a:r>
            <a:endParaRPr lang="en-US" dirty="0"/>
          </a:p>
        </p:txBody>
      </p:sp>
      <p:sp>
        <p:nvSpPr>
          <p:cNvPr id="3" name="Content Placeholder 2"/>
          <p:cNvSpPr>
            <a:spLocks noGrp="1"/>
          </p:cNvSpPr>
          <p:nvPr>
            <p:ph idx="1"/>
          </p:nvPr>
        </p:nvSpPr>
        <p:spPr>
          <a:xfrm>
            <a:off x="762000" y="762000"/>
            <a:ext cx="6096000" cy="457200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Text Placeholder 3"/>
          <p:cNvSpPr>
            <a:spLocks noGrp="1"/>
          </p:cNvSpPr>
          <p:nvPr>
            <p:ph type="body" sz="half" idx="2"/>
          </p:nvPr>
        </p:nvSpPr>
        <p:spPr>
          <a:xfrm>
            <a:off x="8275982" y="2511813"/>
            <a:ext cx="339852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8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cs-CZ"/>
              <a:t>Upravte styly předlohy textu.</a:t>
            </a:r>
          </a:p>
        </p:txBody>
      </p:sp>
      <p:sp>
        <p:nvSpPr>
          <p:cNvPr id="5" name="Date Placeholder 4"/>
          <p:cNvSpPr>
            <a:spLocks noGrp="1"/>
          </p:cNvSpPr>
          <p:nvPr>
            <p:ph type="dt" sz="half" idx="10"/>
          </p:nvPr>
        </p:nvSpPr>
        <p:spPr/>
        <p:txBody>
          <a:bodyPr/>
          <a:lstStyle/>
          <a:p>
            <a:fld id="{FC3EBE84-D37F-4E2F-A873-A30A51ADCC7A}" type="datetimeFigureOut">
              <a:rPr lang="cs-CZ" smtClean="0"/>
              <a:t>30.10.2022</a:t>
            </a:fld>
            <a:endParaRPr lang="cs-CZ"/>
          </a:p>
        </p:txBody>
      </p:sp>
      <p:sp>
        <p:nvSpPr>
          <p:cNvPr id="6" name="Footer Placeholder 5"/>
          <p:cNvSpPr>
            <a:spLocks noGrp="1"/>
          </p:cNvSpPr>
          <p:nvPr>
            <p:ph type="ftr" sz="quarter" idx="11"/>
          </p:nvPr>
        </p:nvSpPr>
        <p:spPr/>
        <p:txBody>
          <a:bodyPr/>
          <a:lstStyle/>
          <a:p>
            <a:endParaRPr lang="cs-CZ"/>
          </a:p>
        </p:txBody>
      </p:sp>
      <p:sp>
        <p:nvSpPr>
          <p:cNvPr id="7" name="Slide Number Placeholder 6"/>
          <p:cNvSpPr>
            <a:spLocks noGrp="1"/>
          </p:cNvSpPr>
          <p:nvPr>
            <p:ph type="sldNum" sz="quarter" idx="12"/>
          </p:nvPr>
        </p:nvSpPr>
        <p:spPr/>
        <p:txBody>
          <a:bodyPr/>
          <a:lstStyle>
            <a:lvl1pPr>
              <a:defRPr>
                <a:solidFill>
                  <a:srgbClr val="FFFFFF">
                    <a:alpha val="20000"/>
                  </a:srgbClr>
                </a:solidFill>
              </a:defRPr>
            </a:lvl1pPr>
          </a:lstStyle>
          <a:p>
            <a:fld id="{174559D0-8920-4AE3-AF28-69B922020118}" type="slidenum">
              <a:rPr lang="cs-CZ" smtClean="0"/>
              <a:t>‹#›</a:t>
            </a:fld>
            <a:endParaRPr lang="cs-CZ"/>
          </a:p>
        </p:txBody>
      </p:sp>
    </p:spTree>
    <p:extLst>
      <p:ext uri="{BB962C8B-B14F-4D97-AF65-F5344CB8AC3E}">
        <p14:creationId xmlns:p14="http://schemas.microsoft.com/office/powerpoint/2010/main" val="28199525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49224" y="5418667"/>
            <a:ext cx="10780776" cy="613283"/>
          </a:xfrm>
        </p:spPr>
        <p:txBody>
          <a:bodyPr anchor="b">
            <a:normAutofit/>
          </a:bodyPr>
          <a:lstStyle>
            <a:lvl1pPr>
              <a:defRPr sz="3200" b="0">
                <a:solidFill>
                  <a:srgbClr val="FFFFFF"/>
                </a:solidFill>
              </a:defRPr>
            </a:lvl1pPr>
          </a:lstStyle>
          <a:p>
            <a:r>
              <a:rPr lang="cs-CZ"/>
              <a:t>Kliknutím lze upravit styl.</a:t>
            </a:r>
            <a:endParaRPr lang="en-US" dirty="0"/>
          </a:p>
        </p:txBody>
      </p:sp>
      <p:sp>
        <p:nvSpPr>
          <p:cNvPr id="3" name="Picture Placeholder 2"/>
          <p:cNvSpPr>
            <a:spLocks noGrp="1" noChangeAspect="1"/>
          </p:cNvSpPr>
          <p:nvPr>
            <p:ph type="pic" idx="1"/>
          </p:nvPr>
        </p:nvSpPr>
        <p:spPr>
          <a:xfrm>
            <a:off x="0" y="0"/>
            <a:ext cx="12192000" cy="5330952"/>
          </a:xfrm>
          <a:solidFill>
            <a:schemeClr val="accent1">
              <a:lumMod val="20000"/>
              <a:lumOff val="80000"/>
            </a:schemeClr>
          </a:solidFill>
        </p:spPr>
        <p:txBody>
          <a:bodyPr anchor="t"/>
          <a:lstStyle>
            <a:lvl1pPr marL="0" indent="0" algn="ctr">
              <a:spcBef>
                <a:spcPts val="800"/>
              </a:spcBef>
              <a:buNone/>
              <a:defRPr sz="3200">
                <a:solidFill>
                  <a:schemeClr val="tx1">
                    <a:lumMod val="75000"/>
                    <a:lumOff val="25000"/>
                  </a:schemeClr>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cs-CZ"/>
              <a:t>Kliknutím na ikonu přidáte obrázek.</a:t>
            </a:r>
            <a:endParaRPr lang="en-US" dirty="0"/>
          </a:p>
        </p:txBody>
      </p:sp>
      <p:sp>
        <p:nvSpPr>
          <p:cNvPr id="4" name="Text Placeholder 3"/>
          <p:cNvSpPr>
            <a:spLocks noGrp="1"/>
          </p:cNvSpPr>
          <p:nvPr>
            <p:ph type="body" sz="half" idx="2"/>
          </p:nvPr>
        </p:nvSpPr>
        <p:spPr>
          <a:xfrm>
            <a:off x="676656" y="5909735"/>
            <a:ext cx="9229344" cy="533400"/>
          </a:xfrm>
        </p:spPr>
        <p:txBody>
          <a:bodyPr>
            <a:normAutofit/>
          </a:bodyPr>
          <a:lstStyle>
            <a:lvl1pPr marL="0" indent="0">
              <a:lnSpc>
                <a:spcPct val="90000"/>
              </a:lnSpc>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cs-CZ"/>
              <a:t>Upravte styly předlohy textu.</a:t>
            </a:r>
          </a:p>
        </p:txBody>
      </p:sp>
      <p:sp>
        <p:nvSpPr>
          <p:cNvPr id="12" name="Date Placeholder 11"/>
          <p:cNvSpPr>
            <a:spLocks noGrp="1"/>
          </p:cNvSpPr>
          <p:nvPr>
            <p:ph type="dt" sz="half" idx="10"/>
          </p:nvPr>
        </p:nvSpPr>
        <p:spPr/>
        <p:txBody>
          <a:bodyPr/>
          <a:lstStyle>
            <a:lvl1pPr>
              <a:defRPr>
                <a:solidFill>
                  <a:srgbClr val="FFFFFF">
                    <a:alpha val="80000"/>
                  </a:srgbClr>
                </a:solidFill>
              </a:defRPr>
            </a:lvl1pPr>
          </a:lstStyle>
          <a:p>
            <a:fld id="{FC3EBE84-D37F-4E2F-A873-A30A51ADCC7A}" type="datetimeFigureOut">
              <a:rPr lang="cs-CZ" smtClean="0"/>
              <a:t>30.10.2022</a:t>
            </a:fld>
            <a:endParaRPr lang="cs-CZ"/>
          </a:p>
        </p:txBody>
      </p:sp>
      <p:sp>
        <p:nvSpPr>
          <p:cNvPr id="13" name="Footer Placeholder 12"/>
          <p:cNvSpPr>
            <a:spLocks noGrp="1"/>
          </p:cNvSpPr>
          <p:nvPr>
            <p:ph type="ftr" sz="quarter" idx="11"/>
          </p:nvPr>
        </p:nvSpPr>
        <p:spPr/>
        <p:txBody>
          <a:bodyPr/>
          <a:lstStyle>
            <a:lvl1pPr>
              <a:defRPr>
                <a:solidFill>
                  <a:srgbClr val="FFFFFF">
                    <a:alpha val="80000"/>
                  </a:srgbClr>
                </a:solidFill>
              </a:defRPr>
            </a:lvl1pPr>
          </a:lstStyle>
          <a:p>
            <a:endParaRPr lang="cs-CZ"/>
          </a:p>
        </p:txBody>
      </p:sp>
      <p:sp>
        <p:nvSpPr>
          <p:cNvPr id="14" name="Slide Number Placeholder 13"/>
          <p:cNvSpPr>
            <a:spLocks noGrp="1"/>
          </p:cNvSpPr>
          <p:nvPr>
            <p:ph type="sldNum" sz="quarter" idx="12"/>
          </p:nvPr>
        </p:nvSpPr>
        <p:spPr/>
        <p:txBody>
          <a:bodyPr/>
          <a:lstStyle>
            <a:lvl1pPr>
              <a:defRPr>
                <a:solidFill>
                  <a:srgbClr val="FFFFFF">
                    <a:alpha val="25000"/>
                  </a:srgbClr>
                </a:solidFill>
              </a:defRPr>
            </a:lvl1pPr>
          </a:lstStyle>
          <a:p>
            <a:fld id="{174559D0-8920-4AE3-AF28-69B922020118}" type="slidenum">
              <a:rPr lang="cs-CZ" smtClean="0"/>
              <a:t>‹#›</a:t>
            </a:fld>
            <a:endParaRPr lang="cs-CZ"/>
          </a:p>
        </p:txBody>
      </p:sp>
    </p:spTree>
    <p:extLst>
      <p:ext uri="{BB962C8B-B14F-4D97-AF65-F5344CB8AC3E}">
        <p14:creationId xmlns:p14="http://schemas.microsoft.com/office/powerpoint/2010/main" val="1840170336"/>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cs-CZ"/>
              <a:t>Kliknutím lze upravit styl.</a:t>
            </a:r>
            <a:endParaRPr lang="en-US" dirty="0"/>
          </a:p>
        </p:txBody>
      </p:sp>
      <p:sp>
        <p:nvSpPr>
          <p:cNvPr id="3" name="Vertical Text Placeholder 2"/>
          <p:cNvSpPr>
            <a:spLocks noGrp="1"/>
          </p:cNvSpPr>
          <p:nvPr>
            <p:ph type="body" orient="vert" idx="1"/>
          </p:nvPr>
        </p:nvSpPr>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FC3EBE84-D37F-4E2F-A873-A30A51ADCC7A}" type="datetimeFigureOut">
              <a:rPr lang="cs-CZ" smtClean="0"/>
              <a:t>30.10.2022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3168873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43950" y="695325"/>
            <a:ext cx="2628900" cy="4800600"/>
          </a:xfrm>
        </p:spPr>
        <p:txBody>
          <a:bodyPr vert="eaVert"/>
          <a:lstStyle/>
          <a:p>
            <a:r>
              <a:rPr lang="cs-CZ"/>
              <a:t>Kliknutím lze upravit styl.</a:t>
            </a:r>
            <a:endParaRPr lang="en-US" dirty="0"/>
          </a:p>
        </p:txBody>
      </p:sp>
      <p:sp>
        <p:nvSpPr>
          <p:cNvPr id="3" name="Vertical Text Placeholder 2"/>
          <p:cNvSpPr>
            <a:spLocks noGrp="1"/>
          </p:cNvSpPr>
          <p:nvPr>
            <p:ph type="body" orient="vert" idx="1"/>
          </p:nvPr>
        </p:nvSpPr>
        <p:spPr>
          <a:xfrm>
            <a:off x="771525" y="714375"/>
            <a:ext cx="7734300" cy="5400675"/>
          </a:xfrm>
        </p:spPr>
        <p:txBody>
          <a:bodyPr vert="eaVert"/>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10"/>
          </p:nvPr>
        </p:nvSpPr>
        <p:spPr/>
        <p:txBody>
          <a:bodyPr/>
          <a:lstStyle/>
          <a:p>
            <a:fld id="{FC3EBE84-D37F-4E2F-A873-A30A51ADCC7A}" type="datetimeFigureOut">
              <a:rPr lang="cs-CZ" smtClean="0"/>
              <a:t>30.10.2022</a:t>
            </a:fld>
            <a:endParaRPr lang="cs-CZ"/>
          </a:p>
        </p:txBody>
      </p:sp>
      <p:sp>
        <p:nvSpPr>
          <p:cNvPr id="5" name="Footer Placeholder 4"/>
          <p:cNvSpPr>
            <a:spLocks noGrp="1"/>
          </p:cNvSpPr>
          <p:nvPr>
            <p:ph type="ftr" sz="quarter" idx="11"/>
          </p:nvPr>
        </p:nvSpPr>
        <p:spPr/>
        <p:txBody>
          <a:bodyPr/>
          <a:lstStyle/>
          <a:p>
            <a:endParaRPr lang="cs-CZ"/>
          </a:p>
        </p:txBody>
      </p:sp>
      <p:sp>
        <p:nvSpPr>
          <p:cNvPr id="6" name="Slide Number Placeholder 5"/>
          <p:cNvSpPr>
            <a:spLocks noGrp="1"/>
          </p:cNvSpPr>
          <p:nvPr>
            <p:ph type="sldNum" sz="quarter" idx="12"/>
          </p:nvPr>
        </p:nvSpPr>
        <p:spPr/>
        <p:txBody>
          <a:bodyPr/>
          <a:lstStyle/>
          <a:p>
            <a:fld id="{174559D0-8920-4AE3-AF28-69B922020118}" type="slidenum">
              <a:rPr lang="cs-CZ" smtClean="0"/>
              <a:t>‹#›</a:t>
            </a:fld>
            <a:endParaRPr lang="cs-CZ"/>
          </a:p>
        </p:txBody>
      </p:sp>
    </p:spTree>
    <p:extLst>
      <p:ext uri="{BB962C8B-B14F-4D97-AF65-F5344CB8AC3E}">
        <p14:creationId xmlns:p14="http://schemas.microsoft.com/office/powerpoint/2010/main" val="32630111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57224" y="499533"/>
            <a:ext cx="10772775" cy="1658198"/>
          </a:xfrm>
          <a:prstGeom prst="rect">
            <a:avLst/>
          </a:prstGeom>
        </p:spPr>
        <p:txBody>
          <a:bodyPr vert="horz" lIns="91440" tIns="45720" rIns="91440" bIns="45720" rtlCol="0" anchor="ctr">
            <a:normAutofit/>
          </a:bodyPr>
          <a:lstStyle/>
          <a:p>
            <a:r>
              <a:rPr lang="cs-CZ"/>
              <a:t>Kliknutím lze upravit styl.</a:t>
            </a:r>
            <a:endParaRPr lang="en-US" dirty="0"/>
          </a:p>
        </p:txBody>
      </p:sp>
      <p:sp>
        <p:nvSpPr>
          <p:cNvPr id="3" name="Text Placeholder 2"/>
          <p:cNvSpPr>
            <a:spLocks noGrp="1"/>
          </p:cNvSpPr>
          <p:nvPr>
            <p:ph type="body" idx="1"/>
          </p:nvPr>
        </p:nvSpPr>
        <p:spPr>
          <a:xfrm>
            <a:off x="676656" y="2011680"/>
            <a:ext cx="10753725" cy="3766185"/>
          </a:xfrm>
          <a:prstGeom prst="rect">
            <a:avLst/>
          </a:prstGeom>
        </p:spPr>
        <p:txBody>
          <a:bodyPr vert="horz" lIns="91440" tIns="45720" rIns="91440" bIns="45720" rtlCol="0">
            <a:normAutofit/>
          </a:bodyPr>
          <a:lstStyle/>
          <a:p>
            <a:pPr lvl="0"/>
            <a:r>
              <a:rPr lang="cs-CZ"/>
              <a:t>Upravte styly předlohy textu.</a:t>
            </a:r>
          </a:p>
          <a:p>
            <a:pPr lvl="1"/>
            <a:r>
              <a:rPr lang="cs-CZ"/>
              <a:t>Druhá úroveň</a:t>
            </a:r>
          </a:p>
          <a:p>
            <a:pPr lvl="2"/>
            <a:r>
              <a:rPr lang="cs-CZ"/>
              <a:t>Třetí úroveň</a:t>
            </a:r>
          </a:p>
          <a:p>
            <a:pPr lvl="3"/>
            <a:r>
              <a:rPr lang="cs-CZ"/>
              <a:t>Čtvrtá úroveň</a:t>
            </a:r>
          </a:p>
          <a:p>
            <a:pPr lvl="4"/>
            <a:r>
              <a:rPr lang="cs-CZ"/>
              <a:t>Pátá úroveň</a:t>
            </a:r>
            <a:endParaRPr lang="en-US" dirty="0"/>
          </a:p>
        </p:txBody>
      </p:sp>
      <p:sp>
        <p:nvSpPr>
          <p:cNvPr id="4" name="Date Placeholder 3"/>
          <p:cNvSpPr>
            <a:spLocks noGrp="1"/>
          </p:cNvSpPr>
          <p:nvPr>
            <p:ph type="dt" sz="half" idx="2"/>
          </p:nvPr>
        </p:nvSpPr>
        <p:spPr>
          <a:xfrm>
            <a:off x="685800" y="6412447"/>
            <a:ext cx="4114800" cy="228600"/>
          </a:xfrm>
          <a:prstGeom prst="rect">
            <a:avLst/>
          </a:prstGeom>
        </p:spPr>
        <p:txBody>
          <a:bodyPr vert="horz" lIns="91440" tIns="45720" rIns="91440" bIns="45720" rtlCol="0" anchor="ctr"/>
          <a:lstStyle>
            <a:lvl1pPr algn="l">
              <a:defRPr sz="950">
                <a:solidFill>
                  <a:schemeClr val="tx1">
                    <a:alpha val="80000"/>
                  </a:schemeClr>
                </a:solidFill>
              </a:defRPr>
            </a:lvl1pPr>
          </a:lstStyle>
          <a:p>
            <a:fld id="{FC3EBE84-D37F-4E2F-A873-A30A51ADCC7A}" type="datetimeFigureOut">
              <a:rPr lang="cs-CZ" smtClean="0"/>
              <a:t>30.10.2022</a:t>
            </a:fld>
            <a:endParaRPr lang="cs-CZ"/>
          </a:p>
        </p:txBody>
      </p:sp>
      <p:sp>
        <p:nvSpPr>
          <p:cNvPr id="5" name="Footer Placeholder 4"/>
          <p:cNvSpPr>
            <a:spLocks noGrp="1"/>
          </p:cNvSpPr>
          <p:nvPr>
            <p:ph type="ftr" sz="quarter" idx="3"/>
          </p:nvPr>
        </p:nvSpPr>
        <p:spPr>
          <a:xfrm>
            <a:off x="685800" y="6554697"/>
            <a:ext cx="5029200" cy="228600"/>
          </a:xfrm>
          <a:prstGeom prst="rect">
            <a:avLst/>
          </a:prstGeom>
        </p:spPr>
        <p:txBody>
          <a:bodyPr vert="horz" lIns="91440" tIns="45720" rIns="91440" bIns="45720" rtlCol="0" anchor="ctr"/>
          <a:lstStyle>
            <a:lvl1pPr algn="l">
              <a:defRPr sz="950" cap="all" baseline="0">
                <a:solidFill>
                  <a:schemeClr val="tx1">
                    <a:alpha val="80000"/>
                  </a:schemeClr>
                </a:solidFill>
              </a:defRPr>
            </a:lvl1pPr>
          </a:lstStyle>
          <a:p>
            <a:endParaRPr lang="cs-CZ"/>
          </a:p>
        </p:txBody>
      </p:sp>
      <p:sp>
        <p:nvSpPr>
          <p:cNvPr id="6" name="Slide Number Placeholder 5"/>
          <p:cNvSpPr>
            <a:spLocks noGrp="1"/>
          </p:cNvSpPr>
          <p:nvPr>
            <p:ph type="sldNum" sz="quarter" idx="4"/>
          </p:nvPr>
        </p:nvSpPr>
        <p:spPr>
          <a:xfrm>
            <a:off x="8763926" y="5876412"/>
            <a:ext cx="2926080" cy="1397039"/>
          </a:xfrm>
          <a:prstGeom prst="rect">
            <a:avLst/>
          </a:prstGeom>
        </p:spPr>
        <p:txBody>
          <a:bodyPr vert="horz" lIns="91440" tIns="45720" rIns="91440" bIns="45720" rtlCol="0" anchor="b"/>
          <a:lstStyle>
            <a:lvl1pPr algn="r">
              <a:defRPr sz="10300" b="0">
                <a:ln>
                  <a:noFill/>
                </a:ln>
                <a:solidFill>
                  <a:schemeClr val="accent1">
                    <a:alpha val="25000"/>
                  </a:schemeClr>
                </a:solidFill>
                <a:latin typeface="+mj-lt"/>
              </a:defRPr>
            </a:lvl1pPr>
          </a:lstStyle>
          <a:p>
            <a:fld id="{174559D0-8920-4AE3-AF28-69B922020118}" type="slidenum">
              <a:rPr lang="cs-CZ" smtClean="0"/>
              <a:t>‹#›</a:t>
            </a:fld>
            <a:endParaRPr lang="cs-CZ"/>
          </a:p>
        </p:txBody>
      </p:sp>
    </p:spTree>
    <p:extLst>
      <p:ext uri="{BB962C8B-B14F-4D97-AF65-F5344CB8AC3E}">
        <p14:creationId xmlns:p14="http://schemas.microsoft.com/office/powerpoint/2010/main" val="3476073688"/>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5000"/>
        </a:lnSpc>
        <a:spcBef>
          <a:spcPct val="0"/>
        </a:spcBef>
        <a:buNone/>
        <a:defRPr sz="5400" kern="1200" spc="-120" baseline="0">
          <a:solidFill>
            <a:schemeClr val="accent1"/>
          </a:solidFill>
          <a:latin typeface="+mj-lt"/>
          <a:ea typeface="+mj-ea"/>
          <a:cs typeface="+mj-cs"/>
        </a:defRPr>
      </a:lvl1pPr>
    </p:titleStyle>
    <p:bodyStyle>
      <a:lvl1pPr marL="91440" indent="-91440" algn="l" defTabSz="914400" rtl="0" eaLnBrk="1" latinLnBrk="0" hangingPunct="1">
        <a:lnSpc>
          <a:spcPct val="85000"/>
        </a:lnSpc>
        <a:spcBef>
          <a:spcPts val="1300"/>
        </a:spcBef>
        <a:buFont typeface="Arial" pitchFamily="34" charset="0"/>
        <a:buChar char=" "/>
        <a:defRPr sz="2400" kern="1200">
          <a:solidFill>
            <a:schemeClr val="tx1">
              <a:lumMod val="85000"/>
              <a:lumOff val="15000"/>
            </a:schemeClr>
          </a:solidFill>
          <a:latin typeface="+mn-lt"/>
          <a:ea typeface="+mn-ea"/>
          <a:cs typeface="+mn-cs"/>
        </a:defRPr>
      </a:lvl1pPr>
      <a:lvl2pPr marL="347472" indent="-342900" algn="l" defTabSz="914400" rtl="0" eaLnBrk="1" latinLnBrk="0" hangingPunct="1">
        <a:lnSpc>
          <a:spcPct val="85000"/>
        </a:lnSpc>
        <a:spcBef>
          <a:spcPts val="600"/>
        </a:spcBef>
        <a:buFont typeface="Arial" pitchFamily="34" charset="0"/>
        <a:buChar char=" "/>
        <a:defRPr sz="2400" kern="1200">
          <a:solidFill>
            <a:schemeClr val="tx1">
              <a:lumMod val="85000"/>
              <a:lumOff val="15000"/>
            </a:schemeClr>
          </a:solidFill>
          <a:latin typeface="+mn-lt"/>
          <a:ea typeface="+mn-ea"/>
          <a:cs typeface="+mn-cs"/>
        </a:defRPr>
      </a:lvl2pPr>
      <a:lvl3pPr marL="548640" indent="-548640" algn="l" defTabSz="914400" rtl="0" eaLnBrk="1" latinLnBrk="0" hangingPunct="1">
        <a:lnSpc>
          <a:spcPct val="85000"/>
        </a:lnSpc>
        <a:spcBef>
          <a:spcPts val="600"/>
        </a:spcBef>
        <a:buFont typeface="Arial" pitchFamily="34" charset="0"/>
        <a:buChar char=" "/>
        <a:defRPr sz="2000" i="1" kern="1200">
          <a:solidFill>
            <a:schemeClr val="tx1">
              <a:lumMod val="85000"/>
              <a:lumOff val="15000"/>
            </a:schemeClr>
          </a:solidFill>
          <a:latin typeface="+mn-lt"/>
          <a:ea typeface="+mn-ea"/>
          <a:cs typeface="+mn-cs"/>
        </a:defRPr>
      </a:lvl3pPr>
      <a:lvl4pPr marL="822960" indent="-82296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4pPr>
      <a:lvl5pPr marL="1097280" indent="-109728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hyperlink" Target="https://a2larm.cz/2020/09/jsou-deti-umelci-proc-nelze-znamkovat-umelecke-projevy-deti/"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capv.cz/images/sborniky/2013/musilova.pdf"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www.phil.muni.cz/journals/index.php/studia-paedagogica/article/view/231/347"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msmt.cz/file/43792/"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a:extLst>
              <a:ext uri="{FF2B5EF4-FFF2-40B4-BE49-F238E27FC236}">
                <a16:creationId xmlns:a16="http://schemas.microsoft.com/office/drawing/2014/main" id="{0FE3583A-D41E-1099-64D0-1D561EC7ED83}"/>
              </a:ext>
            </a:extLst>
          </p:cNvPr>
          <p:cNvPicPr>
            <a:picLocks noChangeAspect="1"/>
          </p:cNvPicPr>
          <p:nvPr/>
        </p:nvPicPr>
        <p:blipFill>
          <a:blip r:embed="rId2"/>
          <a:stretch>
            <a:fillRect/>
          </a:stretch>
        </p:blipFill>
        <p:spPr>
          <a:xfrm>
            <a:off x="471487" y="361950"/>
            <a:ext cx="11249025" cy="6134100"/>
          </a:xfrm>
          <a:prstGeom prst="rect">
            <a:avLst/>
          </a:prstGeom>
        </p:spPr>
      </p:pic>
    </p:spTree>
    <p:extLst>
      <p:ext uri="{BB962C8B-B14F-4D97-AF65-F5344CB8AC3E}">
        <p14:creationId xmlns:p14="http://schemas.microsoft.com/office/powerpoint/2010/main" val="19204707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575795" y="336358"/>
            <a:ext cx="10782300" cy="3352800"/>
          </a:xfrm>
        </p:spPr>
        <p:txBody>
          <a:bodyPr/>
          <a:lstStyle/>
          <a:p>
            <a:pPr algn="ctr"/>
            <a:r>
              <a:rPr lang="cs-CZ" dirty="0"/>
              <a:t>Jak hodnotit žáky ve </a:t>
            </a:r>
            <a:r>
              <a:rPr lang="cs-CZ" dirty="0" err="1"/>
              <a:t>Vv</a:t>
            </a:r>
            <a:r>
              <a:rPr lang="cs-CZ" dirty="0"/>
              <a:t>?</a:t>
            </a:r>
          </a:p>
        </p:txBody>
      </p:sp>
      <p:sp>
        <p:nvSpPr>
          <p:cNvPr id="3" name="Podnadpis 2"/>
          <p:cNvSpPr>
            <a:spLocks noGrp="1"/>
          </p:cNvSpPr>
          <p:nvPr>
            <p:ph type="subTitle" idx="1"/>
          </p:nvPr>
        </p:nvSpPr>
        <p:spPr>
          <a:xfrm>
            <a:off x="1092385" y="4086803"/>
            <a:ext cx="9228201" cy="1645920"/>
          </a:xfrm>
        </p:spPr>
        <p:txBody>
          <a:bodyPr/>
          <a:lstStyle/>
          <a:p>
            <a:pPr algn="ctr"/>
            <a:r>
              <a:rPr lang="cs-CZ" dirty="0"/>
              <a:t>Monika Plíhalová</a:t>
            </a:r>
          </a:p>
        </p:txBody>
      </p:sp>
    </p:spTree>
    <p:extLst>
      <p:ext uri="{BB962C8B-B14F-4D97-AF65-F5344CB8AC3E}">
        <p14:creationId xmlns:p14="http://schemas.microsoft.com/office/powerpoint/2010/main" val="24261966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lumMod val="75000"/>
          </a:schemeClr>
        </a:solidFill>
        <a:effectLst/>
      </p:bgPr>
    </p:bg>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2467897" y="2978519"/>
            <a:ext cx="8062451" cy="3766185"/>
          </a:xfrm>
        </p:spPr>
        <p:txBody>
          <a:bodyPr/>
          <a:lstStyle/>
          <a:p>
            <a:pPr marL="0" indent="0">
              <a:buNone/>
            </a:pPr>
            <a:r>
              <a:rPr lang="cs-CZ" dirty="0">
                <a:hlinkClick r:id="rId2"/>
              </a:rPr>
              <a:t>https://a2larm.cz/2020/09/jsou-deti-umelci-proc-nelze-znamkovat-umelecke-projevy-deti/</a:t>
            </a:r>
            <a:endParaRPr lang="cs-CZ" dirty="0"/>
          </a:p>
          <a:p>
            <a:pPr marL="0" indent="0">
              <a:buNone/>
            </a:pPr>
            <a:endParaRPr lang="cs-CZ" dirty="0"/>
          </a:p>
        </p:txBody>
      </p:sp>
    </p:spTree>
    <p:extLst>
      <p:ext uri="{BB962C8B-B14F-4D97-AF65-F5344CB8AC3E}">
        <p14:creationId xmlns:p14="http://schemas.microsoft.com/office/powerpoint/2010/main" val="26287125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Co může být předmětem hodnocení?</a:t>
            </a:r>
          </a:p>
        </p:txBody>
      </p:sp>
      <p:sp>
        <p:nvSpPr>
          <p:cNvPr id="3" name="Zástupný symbol pro obsah 2"/>
          <p:cNvSpPr>
            <a:spLocks noGrp="1"/>
          </p:cNvSpPr>
          <p:nvPr>
            <p:ph type="body" idx="1"/>
          </p:nvPr>
        </p:nvSpPr>
        <p:spPr/>
        <p:txBody>
          <a:bodyPr/>
          <a:lstStyle/>
          <a:p>
            <a:r>
              <a:rPr lang="cs-CZ" dirty="0"/>
              <a:t>HODNOTÍME-LI PROCES</a:t>
            </a:r>
          </a:p>
        </p:txBody>
      </p:sp>
      <p:sp>
        <p:nvSpPr>
          <p:cNvPr id="4" name="Zástupný symbol pro obsah 3"/>
          <p:cNvSpPr>
            <a:spLocks noGrp="1"/>
          </p:cNvSpPr>
          <p:nvPr>
            <p:ph sz="half" idx="2"/>
          </p:nvPr>
        </p:nvSpPr>
        <p:spPr/>
        <p:txBody>
          <a:bodyPr/>
          <a:lstStyle/>
          <a:p>
            <a:r>
              <a:rPr lang="cs-CZ" dirty="0"/>
              <a:t>Navrhujte možnosti…</a:t>
            </a:r>
          </a:p>
        </p:txBody>
      </p:sp>
      <p:sp>
        <p:nvSpPr>
          <p:cNvPr id="5" name="Zástupný symbol pro text 4"/>
          <p:cNvSpPr>
            <a:spLocks noGrp="1"/>
          </p:cNvSpPr>
          <p:nvPr>
            <p:ph type="body" sz="quarter" idx="3"/>
          </p:nvPr>
        </p:nvSpPr>
        <p:spPr/>
        <p:txBody>
          <a:bodyPr/>
          <a:lstStyle/>
          <a:p>
            <a:r>
              <a:rPr lang="cs-CZ" dirty="0"/>
              <a:t>HODNOTÍME-LI VÝSLEDEK</a:t>
            </a:r>
          </a:p>
        </p:txBody>
      </p:sp>
      <p:sp>
        <p:nvSpPr>
          <p:cNvPr id="6" name="Zástupný symbol pro obsah 5"/>
          <p:cNvSpPr>
            <a:spLocks noGrp="1"/>
          </p:cNvSpPr>
          <p:nvPr>
            <p:ph sz="quarter" idx="4"/>
          </p:nvPr>
        </p:nvSpPr>
        <p:spPr/>
        <p:txBody>
          <a:bodyPr/>
          <a:lstStyle/>
          <a:p>
            <a:r>
              <a:rPr lang="cs-CZ" dirty="0"/>
              <a:t>Navrhujte možnosti…</a:t>
            </a:r>
          </a:p>
        </p:txBody>
      </p:sp>
    </p:spTree>
    <p:extLst>
      <p:ext uri="{BB962C8B-B14F-4D97-AF65-F5344CB8AC3E}">
        <p14:creationId xmlns:p14="http://schemas.microsoft.com/office/powerpoint/2010/main" val="5668859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Příklady kritérií</a:t>
            </a:r>
          </a:p>
        </p:txBody>
      </p:sp>
      <p:sp>
        <p:nvSpPr>
          <p:cNvPr id="3" name="Zástupný symbol pro obsah 2"/>
          <p:cNvSpPr>
            <a:spLocks noGrp="1"/>
          </p:cNvSpPr>
          <p:nvPr>
            <p:ph idx="1"/>
          </p:nvPr>
        </p:nvSpPr>
        <p:spPr/>
        <p:txBody>
          <a:bodyPr/>
          <a:lstStyle/>
          <a:p>
            <a:r>
              <a:rPr lang="cs-CZ" b="1" dirty="0"/>
              <a:t>Proces tvorby: </a:t>
            </a:r>
            <a:r>
              <a:rPr lang="cs-CZ" dirty="0"/>
              <a:t>tvůrčí odvaha, zaujetí tématem, spontaneita (x strach z chyby), výtvarná citlivost (k materiálům, specifickým významům obrazu), nápaditost, zkoušení nových řešení, (sebe)kritičnost, schopnost vést dialog, znalosti a dovednosti, zručnost, soustředěnost, snaha</a:t>
            </a:r>
          </a:p>
          <a:p>
            <a:endParaRPr lang="cs-CZ" dirty="0"/>
          </a:p>
          <a:p>
            <a:endParaRPr lang="cs-CZ" dirty="0"/>
          </a:p>
        </p:txBody>
      </p:sp>
    </p:spTree>
    <p:extLst>
      <p:ext uri="{BB962C8B-B14F-4D97-AF65-F5344CB8AC3E}">
        <p14:creationId xmlns:p14="http://schemas.microsoft.com/office/powerpoint/2010/main" val="19587366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688231" y="1315705"/>
            <a:ext cx="10753725" cy="3766185"/>
          </a:xfrm>
        </p:spPr>
        <p:txBody>
          <a:bodyPr>
            <a:normAutofit fontScale="92500" lnSpcReduction="10000"/>
          </a:bodyPr>
          <a:lstStyle/>
          <a:p>
            <a:r>
              <a:rPr lang="cs-CZ" b="1" dirty="0"/>
              <a:t>Výsledek tvorby:</a:t>
            </a:r>
          </a:p>
          <a:p>
            <a:r>
              <a:rPr lang="cs-CZ" dirty="0"/>
              <a:t>Výraz</a:t>
            </a:r>
          </a:p>
          <a:p>
            <a:r>
              <a:rPr lang="cs-CZ" dirty="0"/>
              <a:t>Originalita</a:t>
            </a:r>
          </a:p>
          <a:p>
            <a:r>
              <a:rPr lang="cs-CZ" dirty="0"/>
              <a:t>Obsažnost</a:t>
            </a:r>
          </a:p>
          <a:p>
            <a:r>
              <a:rPr lang="cs-CZ" dirty="0"/>
              <a:t>Funkčnost</a:t>
            </a:r>
          </a:p>
          <a:p>
            <a:r>
              <a:rPr lang="cs-CZ" dirty="0"/>
              <a:t>Schopnost abstrakce</a:t>
            </a:r>
          </a:p>
          <a:p>
            <a:r>
              <a:rPr lang="cs-CZ" dirty="0"/>
              <a:t>Využití výrazových prostředků – vztahy mezi prvky, využití formátu, kompozice</a:t>
            </a:r>
          </a:p>
          <a:p>
            <a:r>
              <a:rPr lang="cs-CZ" dirty="0"/>
              <a:t>Kresebnost – práce s tvarem, přítlak</a:t>
            </a:r>
          </a:p>
          <a:p>
            <a:r>
              <a:rPr lang="cs-CZ" dirty="0"/>
              <a:t>Modelace</a:t>
            </a:r>
          </a:p>
        </p:txBody>
      </p:sp>
    </p:spTree>
    <p:extLst>
      <p:ext uri="{BB962C8B-B14F-4D97-AF65-F5344CB8AC3E}">
        <p14:creationId xmlns:p14="http://schemas.microsoft.com/office/powerpoint/2010/main" val="30599220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52537" y="1437366"/>
            <a:ext cx="9686925" cy="3381375"/>
          </a:xfrm>
          <a:prstGeom prst="rect">
            <a:avLst/>
          </a:prstGeom>
        </p:spPr>
      </p:pic>
      <p:sp>
        <p:nvSpPr>
          <p:cNvPr id="5" name="TextovéPole 4"/>
          <p:cNvSpPr txBox="1"/>
          <p:nvPr/>
        </p:nvSpPr>
        <p:spPr>
          <a:xfrm>
            <a:off x="4722471" y="5868365"/>
            <a:ext cx="5984395" cy="646331"/>
          </a:xfrm>
          <a:prstGeom prst="rect">
            <a:avLst/>
          </a:prstGeom>
          <a:noFill/>
        </p:spPr>
        <p:txBody>
          <a:bodyPr wrap="none" rtlCol="0">
            <a:spAutoFit/>
          </a:bodyPr>
          <a:lstStyle/>
          <a:p>
            <a:r>
              <a:rPr lang="cs-CZ" dirty="0"/>
              <a:t>Zdroj: </a:t>
            </a:r>
            <a:r>
              <a:rPr lang="cs-CZ" dirty="0">
                <a:hlinkClick r:id="rId4"/>
              </a:rPr>
              <a:t>http://www.capv.cz/images/sborniky/2013/musilova.pdf</a:t>
            </a:r>
            <a:endParaRPr lang="cs-CZ" dirty="0"/>
          </a:p>
          <a:p>
            <a:endParaRPr lang="cs-CZ" dirty="0"/>
          </a:p>
        </p:txBody>
      </p:sp>
    </p:spTree>
    <p:extLst>
      <p:ext uri="{BB962C8B-B14F-4D97-AF65-F5344CB8AC3E}">
        <p14:creationId xmlns:p14="http://schemas.microsoft.com/office/powerpoint/2010/main" val="162354490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Brücknerová, hodnocení ve </a:t>
            </a:r>
            <a:r>
              <a:rPr lang="cs-CZ" dirty="0" err="1"/>
              <a:t>Vv</a:t>
            </a:r>
            <a:endParaRPr lang="cs-CZ" dirty="0"/>
          </a:p>
        </p:txBody>
      </p:sp>
      <p:sp>
        <p:nvSpPr>
          <p:cNvPr id="3" name="Zástupný symbol pro obsah 2"/>
          <p:cNvSpPr>
            <a:spLocks noGrp="1"/>
          </p:cNvSpPr>
          <p:nvPr>
            <p:ph idx="1"/>
          </p:nvPr>
        </p:nvSpPr>
        <p:spPr/>
        <p:txBody>
          <a:bodyPr/>
          <a:lstStyle/>
          <a:p>
            <a:r>
              <a:rPr lang="cs-CZ" dirty="0">
                <a:hlinkClick r:id="rId3"/>
              </a:rPr>
              <a:t>http://www.phil.muni.cz/journals/index.php/studia-paedagogica/article/view/231/347</a:t>
            </a:r>
            <a:endParaRPr lang="cs-CZ" dirty="0"/>
          </a:p>
          <a:p>
            <a:endParaRPr lang="cs-CZ" dirty="0"/>
          </a:p>
        </p:txBody>
      </p:sp>
    </p:spTree>
    <p:extLst>
      <p:ext uri="{BB962C8B-B14F-4D97-AF65-F5344CB8AC3E}">
        <p14:creationId xmlns:p14="http://schemas.microsoft.com/office/powerpoint/2010/main" val="19510140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dirty="0"/>
              <a:t>Zda a jak výtvarný projev v rámci problémového vyučování hodnotit? </a:t>
            </a:r>
          </a:p>
        </p:txBody>
      </p:sp>
      <p:sp>
        <p:nvSpPr>
          <p:cNvPr id="3" name="Zástupný symbol pro obsah 2"/>
          <p:cNvSpPr>
            <a:spLocks noGrp="1"/>
          </p:cNvSpPr>
          <p:nvPr>
            <p:ph idx="1"/>
          </p:nvPr>
        </p:nvSpPr>
        <p:spPr>
          <a:xfrm>
            <a:off x="676274" y="2399607"/>
            <a:ext cx="10753725" cy="3766185"/>
          </a:xfrm>
        </p:spPr>
        <p:txBody>
          <a:bodyPr>
            <a:normAutofit/>
          </a:bodyPr>
          <a:lstStyle/>
          <a:p>
            <a:r>
              <a:rPr lang="cs-CZ" sz="2000" dirty="0"/>
              <a:t>Pod pojmem hodnocení se skrývají dva rozdílné výchovné procesy:</a:t>
            </a:r>
          </a:p>
          <a:p>
            <a:r>
              <a:rPr lang="cs-CZ" sz="2000" b="1" dirty="0"/>
              <a:t>KOMUNIKACE</a:t>
            </a:r>
            <a:r>
              <a:rPr lang="cs-CZ" sz="2000" dirty="0"/>
              <a:t> – porovnávání, třídění, vyslovené komentáře, hledání dorozumění, srovnání vlastního výtvarného projevu s ostatními, dohoda mezi účastníky hodnocení, strukturace podstatného a méně podstatného, schopnost nahlédnout sebe sama a hovořit o svých názorech, porozumění tvorbě druhých, kritický náhled na sebe sama.</a:t>
            </a:r>
          </a:p>
          <a:p>
            <a:r>
              <a:rPr lang="cs-CZ" sz="2000" b="1" dirty="0"/>
              <a:t>KLASIFIKACE</a:t>
            </a:r>
            <a:r>
              <a:rPr lang="cs-CZ" sz="2000" dirty="0"/>
              <a:t> – Je třeba? Není brzdou komunikace? Výtvarná výchova je plnohodnotný předmět ne zájmová činnost. Některé děti známku vyžadují jako odraz vlastní snahy oslovit druhé. Výtvarný projev není výkonem žáka, je částí jeho niterného života. Sebedovedněji provedená kresba nenahrazuje schopnost výtvarně vyjádřit sám sebe.</a:t>
            </a:r>
          </a:p>
          <a:p>
            <a:r>
              <a:rPr lang="cs-CZ" sz="2000" dirty="0"/>
              <a:t>(</a:t>
            </a:r>
            <a:r>
              <a:rPr lang="cs-CZ" sz="2000" dirty="0" err="1"/>
              <a:t>Roeselová</a:t>
            </a:r>
            <a:r>
              <a:rPr lang="cs-CZ" sz="2000" dirty="0"/>
              <a:t>, str. 27)</a:t>
            </a:r>
          </a:p>
        </p:txBody>
      </p:sp>
    </p:spTree>
    <p:extLst>
      <p:ext uri="{BB962C8B-B14F-4D97-AF65-F5344CB8AC3E}">
        <p14:creationId xmlns:p14="http://schemas.microsoft.com/office/powerpoint/2010/main" val="124072703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Hodnocení ve výtvarné výchově </a:t>
            </a:r>
          </a:p>
        </p:txBody>
      </p:sp>
      <p:sp>
        <p:nvSpPr>
          <p:cNvPr id="3" name="Zástupný symbol pro obsah 2"/>
          <p:cNvSpPr>
            <a:spLocks noGrp="1"/>
          </p:cNvSpPr>
          <p:nvPr>
            <p:ph idx="1"/>
          </p:nvPr>
        </p:nvSpPr>
        <p:spPr/>
        <p:txBody>
          <a:bodyPr/>
          <a:lstStyle/>
          <a:p>
            <a:r>
              <a:rPr lang="cs-CZ"/>
              <a:t>„V početnějších třídních kolektivech a krátkých časových úsecích, které jsou výtvarné výchově ve školním rozvrhu hodin vymezeny, je častým </a:t>
            </a:r>
            <a:r>
              <a:rPr lang="cs-CZ" b="1"/>
              <a:t>organizačním problémem </a:t>
            </a:r>
            <a:r>
              <a:rPr lang="cs-CZ"/>
              <a:t>zajistit všem žákům možnost do hodnocení a komunikace se zapojit, uplatnit vlastní postřehy a názory.“ (Hazuková, 1995, s. 19)</a:t>
            </a:r>
          </a:p>
          <a:p>
            <a:endParaRPr lang="cs-CZ"/>
          </a:p>
          <a:p>
            <a:r>
              <a:rPr lang="cs-CZ"/>
              <a:t>„Jednotka Vv s těžištěm ve výtvarném hodnocení a komunikaci nemusí znamenat nudu.“(Hazuková, 1995, s. 20)</a:t>
            </a:r>
            <a:endParaRPr lang="cs-CZ" dirty="0"/>
          </a:p>
        </p:txBody>
      </p:sp>
    </p:spTree>
    <p:extLst>
      <p:ext uri="{BB962C8B-B14F-4D97-AF65-F5344CB8AC3E}">
        <p14:creationId xmlns:p14="http://schemas.microsoft.com/office/powerpoint/2010/main" val="42875329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Druhy hodnocení</a:t>
            </a:r>
          </a:p>
        </p:txBody>
      </p:sp>
      <p:sp>
        <p:nvSpPr>
          <p:cNvPr id="3" name="Zástupný symbol pro obsah 2"/>
          <p:cNvSpPr>
            <a:spLocks noGrp="1"/>
          </p:cNvSpPr>
          <p:nvPr>
            <p:ph idx="1"/>
          </p:nvPr>
        </p:nvSpPr>
        <p:spPr/>
        <p:txBody>
          <a:bodyPr/>
          <a:lstStyle/>
          <a:p>
            <a:pPr marL="0" indent="0">
              <a:buNone/>
            </a:pPr>
            <a:r>
              <a:rPr lang="cs-CZ" dirty="0"/>
              <a:t>Formální x neformální</a:t>
            </a:r>
          </a:p>
          <a:p>
            <a:pPr marL="0" indent="0">
              <a:buNone/>
            </a:pPr>
            <a:r>
              <a:rPr lang="cs-CZ" dirty="0"/>
              <a:t>Formativní x </a:t>
            </a:r>
            <a:r>
              <a:rPr lang="cs-CZ" dirty="0" err="1"/>
              <a:t>sumativní</a:t>
            </a:r>
            <a:endParaRPr lang="cs-CZ" dirty="0"/>
          </a:p>
          <a:p>
            <a:pPr marL="0" indent="0">
              <a:buNone/>
            </a:pPr>
            <a:r>
              <a:rPr lang="cs-CZ" dirty="0"/>
              <a:t>Se sociálně-vztahovou normou x s individuálně-vztahovou normou</a:t>
            </a:r>
          </a:p>
          <a:p>
            <a:pPr marL="0" indent="0">
              <a:buNone/>
            </a:pPr>
            <a:r>
              <a:rPr lang="cs-CZ" dirty="0"/>
              <a:t>Normativní x kriteriální</a:t>
            </a:r>
          </a:p>
          <a:p>
            <a:pPr marL="0" indent="0">
              <a:buNone/>
            </a:pPr>
            <a:endParaRPr lang="cs-CZ" dirty="0"/>
          </a:p>
        </p:txBody>
      </p:sp>
    </p:spTree>
    <p:extLst>
      <p:ext uri="{BB962C8B-B14F-4D97-AF65-F5344CB8AC3E}">
        <p14:creationId xmlns:p14="http://schemas.microsoft.com/office/powerpoint/2010/main" val="2893770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normAutofit/>
          </a:bodyPr>
          <a:lstStyle/>
          <a:p>
            <a:r>
              <a:rPr lang="cs-CZ" sz="4400" dirty="0"/>
              <a:t>Funkce hodnocení (</a:t>
            </a:r>
            <a:r>
              <a:rPr lang="cs-CZ" sz="4400" dirty="0" err="1"/>
              <a:t>Zormanová</a:t>
            </a:r>
            <a:r>
              <a:rPr lang="cs-CZ" sz="4400" dirty="0"/>
              <a:t>, 2014, s. 208-209)</a:t>
            </a:r>
          </a:p>
        </p:txBody>
      </p:sp>
      <p:sp>
        <p:nvSpPr>
          <p:cNvPr id="3" name="Zástupný symbol pro obsah 2"/>
          <p:cNvSpPr>
            <a:spLocks noGrp="1"/>
          </p:cNvSpPr>
          <p:nvPr>
            <p:ph idx="1"/>
          </p:nvPr>
        </p:nvSpPr>
        <p:spPr>
          <a:xfrm>
            <a:off x="676274" y="1733888"/>
            <a:ext cx="10753725" cy="4736361"/>
          </a:xfrm>
        </p:spPr>
        <p:txBody>
          <a:bodyPr>
            <a:normAutofit fontScale="77500" lnSpcReduction="20000"/>
          </a:bodyPr>
          <a:lstStyle/>
          <a:p>
            <a:pPr lvl="1">
              <a:lnSpc>
                <a:spcPct val="120000"/>
              </a:lnSpc>
              <a:buFont typeface="Arial" panose="020B0604020202020204" pitchFamily="34" charset="0"/>
              <a:buChar char="•"/>
            </a:pPr>
            <a:r>
              <a:rPr lang="cs-CZ" b="1" dirty="0"/>
              <a:t>Motivační: </a:t>
            </a:r>
            <a:r>
              <a:rPr lang="cs-CZ" dirty="0"/>
              <a:t>hodnocení může zvýšit, nebo naopak snížit žákovu motivaci k učení,</a:t>
            </a:r>
          </a:p>
          <a:p>
            <a:pPr lvl="1">
              <a:lnSpc>
                <a:spcPct val="120000"/>
              </a:lnSpc>
              <a:buFont typeface="Arial" panose="020B0604020202020204" pitchFamily="34" charset="0"/>
              <a:buChar char="•"/>
            </a:pPr>
            <a:r>
              <a:rPr lang="cs-CZ" b="1" dirty="0"/>
              <a:t>Informativní: </a:t>
            </a:r>
            <a:r>
              <a:rPr lang="cs-CZ" dirty="0"/>
              <a:t>hodnocení informuje žáka o dosaženém výsledku procesu učení.</a:t>
            </a:r>
          </a:p>
          <a:p>
            <a:pPr lvl="1">
              <a:lnSpc>
                <a:spcPct val="120000"/>
              </a:lnSpc>
              <a:buFont typeface="Arial" panose="020B0604020202020204" pitchFamily="34" charset="0"/>
              <a:buChar char="•"/>
            </a:pPr>
            <a:r>
              <a:rPr lang="cs-CZ" b="1" dirty="0"/>
              <a:t>Formativní: </a:t>
            </a:r>
            <a:r>
              <a:rPr lang="cs-CZ" dirty="0"/>
              <a:t>hodnocení zahrnuje podněty k rozvoji, formování osobnosti žáka, jeho volních vlastností a přístupu k </a:t>
            </a:r>
            <a:r>
              <a:rPr lang="cs-CZ" dirty="0" err="1"/>
              <a:t>uččení</a:t>
            </a:r>
            <a:r>
              <a:rPr lang="cs-CZ" dirty="0"/>
              <a:t>.</a:t>
            </a:r>
          </a:p>
          <a:p>
            <a:pPr lvl="1">
              <a:lnSpc>
                <a:spcPct val="120000"/>
              </a:lnSpc>
              <a:buFont typeface="Arial" panose="020B0604020202020204" pitchFamily="34" charset="0"/>
              <a:buChar char="•"/>
            </a:pPr>
            <a:r>
              <a:rPr lang="cs-CZ" dirty="0"/>
              <a:t>Diagnostická:  hodnocení nás informuje o úspěšnosti či neúspěšnosti žáka, jeho učebnímu stylu, příčinách neúspěchu apod.</a:t>
            </a:r>
          </a:p>
          <a:p>
            <a:pPr lvl="1">
              <a:lnSpc>
                <a:spcPct val="120000"/>
              </a:lnSpc>
              <a:buFont typeface="Arial" panose="020B0604020202020204" pitchFamily="34" charset="0"/>
              <a:buChar char="•"/>
            </a:pPr>
            <a:r>
              <a:rPr lang="cs-CZ" dirty="0"/>
              <a:t>Výchovná: úzce souvisí s funkcí formativní; hodnocení vede k utváření pozitivních vlastností a postojů žáka k učení.</a:t>
            </a:r>
          </a:p>
          <a:p>
            <a:pPr lvl="1">
              <a:lnSpc>
                <a:spcPct val="120000"/>
              </a:lnSpc>
              <a:buFont typeface="Arial" panose="020B0604020202020204" pitchFamily="34" charset="0"/>
              <a:buChar char="•"/>
            </a:pPr>
            <a:r>
              <a:rPr lang="cs-CZ" dirty="0"/>
              <a:t>Regulativní: hodnocením reguluje učitel každou další učební činnost žáka, čímž ovlivňuje kvalitu jeho práce. </a:t>
            </a:r>
          </a:p>
          <a:p>
            <a:pPr lvl="1">
              <a:lnSpc>
                <a:spcPct val="120000"/>
              </a:lnSpc>
              <a:buFont typeface="Arial" panose="020B0604020202020204" pitchFamily="34" charset="0"/>
              <a:buChar char="•"/>
            </a:pPr>
            <a:r>
              <a:rPr lang="cs-CZ" dirty="0"/>
              <a:t>Prognostická: na základě důkladného poznání žákových možností a dlouhodobějšího hodnocení prováděného učitelem může učitel s určitou pravděpodobností předpokládat další žákovu studijní perspektivu.</a:t>
            </a:r>
          </a:p>
          <a:p>
            <a:pPr lvl="1">
              <a:lnSpc>
                <a:spcPct val="120000"/>
              </a:lnSpc>
              <a:buFont typeface="Arial" panose="020B0604020202020204" pitchFamily="34" charset="0"/>
              <a:buChar char="•"/>
            </a:pPr>
            <a:r>
              <a:rPr lang="cs-CZ" dirty="0"/>
              <a:t>Diferenciační: hodnocení v běžných školách umožňuje rozčleňovat žáky do určitých výkonnostních skupin.</a:t>
            </a:r>
          </a:p>
        </p:txBody>
      </p:sp>
    </p:spTree>
    <p:extLst>
      <p:ext uri="{BB962C8B-B14F-4D97-AF65-F5344CB8AC3E}">
        <p14:creationId xmlns:p14="http://schemas.microsoft.com/office/powerpoint/2010/main" val="11162941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Obrázek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7976" y="766050"/>
            <a:ext cx="4927076" cy="5473425"/>
          </a:xfrm>
          <a:prstGeom prst="rect">
            <a:avLst/>
          </a:prstGeom>
        </p:spPr>
      </p:pic>
      <p:sp>
        <p:nvSpPr>
          <p:cNvPr id="6" name="Zástupný symbol pro obsah 2"/>
          <p:cNvSpPr txBox="1">
            <a:spLocks/>
          </p:cNvSpPr>
          <p:nvPr/>
        </p:nvSpPr>
        <p:spPr>
          <a:xfrm>
            <a:off x="6782762" y="5528703"/>
            <a:ext cx="5082251" cy="605879"/>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cs-CZ" sz="2000" i="1" dirty="0">
                <a:latin typeface="+mj-lt"/>
              </a:rPr>
              <a:t>Schéma podle Hazukové (z publikace Příprava učitele na výuku)</a:t>
            </a:r>
          </a:p>
        </p:txBody>
      </p:sp>
    </p:spTree>
    <p:extLst>
      <p:ext uri="{BB962C8B-B14F-4D97-AF65-F5344CB8AC3E}">
        <p14:creationId xmlns:p14="http://schemas.microsoft.com/office/powerpoint/2010/main" val="30599329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Problémové otázky a nedokončené věty</a:t>
            </a:r>
          </a:p>
        </p:txBody>
      </p:sp>
      <p:sp>
        <p:nvSpPr>
          <p:cNvPr id="3" name="Zástupný symbol pro obsah 2"/>
          <p:cNvSpPr>
            <a:spLocks noGrp="1"/>
          </p:cNvSpPr>
          <p:nvPr>
            <p:ph idx="1"/>
          </p:nvPr>
        </p:nvSpPr>
        <p:spPr/>
        <p:txBody>
          <a:bodyPr/>
          <a:lstStyle/>
          <a:p>
            <a:r>
              <a:rPr lang="cs-CZ" dirty="0"/>
              <a:t>Podporují proces výtvarné tvorby!</a:t>
            </a:r>
          </a:p>
          <a:p>
            <a:pPr marL="0" indent="0">
              <a:buNone/>
            </a:pPr>
            <a:endParaRPr lang="cs-CZ" dirty="0"/>
          </a:p>
          <a:p>
            <a:pPr marL="0" indent="0">
              <a:buNone/>
            </a:pPr>
            <a:r>
              <a:rPr lang="cs-CZ" dirty="0"/>
              <a:t>„Co se stane, když…? (ověření alternativy postupu)</a:t>
            </a:r>
          </a:p>
          <a:p>
            <a:pPr marL="0" indent="0">
              <a:buNone/>
            </a:pPr>
            <a:r>
              <a:rPr lang="cs-CZ" dirty="0"/>
              <a:t>„Opravdu platí, (stane se) že…? (Ověření domněnky, předpokladu)</a:t>
            </a:r>
          </a:p>
          <a:p>
            <a:pPr marL="0" indent="0">
              <a:buNone/>
            </a:pPr>
            <a:r>
              <a:rPr lang="cs-CZ" dirty="0"/>
              <a:t>„Jak udělat, aby…? (hledání cesty k realizaci záměru)</a:t>
            </a:r>
          </a:p>
          <a:p>
            <a:pPr marL="0" indent="0">
              <a:buNone/>
            </a:pPr>
            <a:r>
              <a:rPr lang="cs-CZ" dirty="0"/>
              <a:t>„Co vybrat jako vhodnější (snadnější, účinnější)…? (srovnání kvalit postupů či výsledků)</a:t>
            </a:r>
          </a:p>
        </p:txBody>
      </p:sp>
    </p:spTree>
    <p:extLst>
      <p:ext uri="{BB962C8B-B14F-4D97-AF65-F5344CB8AC3E}">
        <p14:creationId xmlns:p14="http://schemas.microsoft.com/office/powerpoint/2010/main" val="11611622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Reflektivní dialog</a:t>
            </a:r>
          </a:p>
        </p:txBody>
      </p:sp>
      <p:sp>
        <p:nvSpPr>
          <p:cNvPr id="3" name="Zástupný symbol pro obsah 2"/>
          <p:cNvSpPr>
            <a:spLocks noGrp="1"/>
          </p:cNvSpPr>
          <p:nvPr>
            <p:ph idx="1"/>
          </p:nvPr>
        </p:nvSpPr>
        <p:spPr/>
        <p:txBody>
          <a:bodyPr/>
          <a:lstStyle/>
          <a:p>
            <a:pPr marL="0" indent="0">
              <a:buNone/>
            </a:pPr>
            <a:endParaRPr lang="cs-CZ" dirty="0"/>
          </a:p>
          <a:p>
            <a:pPr marL="0" indent="0">
              <a:buNone/>
            </a:pPr>
            <a:endParaRPr lang="cs-CZ" dirty="0"/>
          </a:p>
        </p:txBody>
      </p:sp>
      <p:sp>
        <p:nvSpPr>
          <p:cNvPr id="4" name="Zástupný symbol pro obsah 2"/>
          <p:cNvSpPr txBox="1">
            <a:spLocks/>
          </p:cNvSpPr>
          <p:nvPr/>
        </p:nvSpPr>
        <p:spPr>
          <a:xfrm>
            <a:off x="990600" y="1978025"/>
            <a:ext cx="105156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cs-CZ" dirty="0">
                <a:latin typeface="+mj-lt"/>
              </a:rPr>
              <a:t>Důležitá součást výtvarné výchovy (nejen) v </a:t>
            </a:r>
            <a:r>
              <a:rPr lang="cs-CZ" dirty="0" err="1">
                <a:latin typeface="+mj-lt"/>
              </a:rPr>
              <a:t>artefiletickém</a:t>
            </a:r>
            <a:r>
              <a:rPr lang="cs-CZ" dirty="0">
                <a:latin typeface="+mj-lt"/>
              </a:rPr>
              <a:t> pojetí</a:t>
            </a:r>
          </a:p>
          <a:p>
            <a:r>
              <a:rPr lang="cs-CZ" dirty="0">
                <a:latin typeface="+mj-lt"/>
              </a:rPr>
              <a:t>Obrací se zpět k minulým zážitkům a hledá v nich poznání</a:t>
            </a:r>
          </a:p>
          <a:p>
            <a:r>
              <a:rPr lang="cs-CZ" dirty="0">
                <a:latin typeface="+mj-lt"/>
              </a:rPr>
              <a:t>Reflektovat (z lat.) = uvažovat o tom, co bylo učiněno</a:t>
            </a:r>
          </a:p>
          <a:p>
            <a:r>
              <a:rPr lang="cs-CZ" dirty="0">
                <a:latin typeface="+mj-lt"/>
              </a:rPr>
              <a:t>V raném dětském věku dialog s dospělým slouží dítěti jako potvrzení vážnosti a smyslu jeho výtvarné tvorby</a:t>
            </a:r>
          </a:p>
          <a:p>
            <a:pPr marL="0" indent="0">
              <a:buFont typeface="Arial" panose="020B0604020202020204" pitchFamily="34" charset="0"/>
              <a:buNone/>
            </a:pPr>
            <a:endParaRPr lang="cs-CZ" dirty="0"/>
          </a:p>
          <a:p>
            <a:pPr marL="0" indent="0">
              <a:buFont typeface="Arial" panose="020B0604020202020204" pitchFamily="34" charset="0"/>
              <a:buNone/>
            </a:pPr>
            <a:r>
              <a:rPr lang="cs-CZ" dirty="0">
                <a:latin typeface="+mj-lt"/>
              </a:rPr>
              <a:t>(Slavíková, Hazuková, Slavík, 2010)</a:t>
            </a:r>
          </a:p>
        </p:txBody>
      </p:sp>
    </p:spTree>
    <p:extLst>
      <p:ext uri="{BB962C8B-B14F-4D97-AF65-F5344CB8AC3E}">
        <p14:creationId xmlns:p14="http://schemas.microsoft.com/office/powerpoint/2010/main" val="3916989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Cíle reflektivního dialogu</a:t>
            </a:r>
          </a:p>
        </p:txBody>
      </p:sp>
      <p:sp>
        <p:nvSpPr>
          <p:cNvPr id="3" name="Zástupný symbol pro obsah 2"/>
          <p:cNvSpPr>
            <a:spLocks noGrp="1"/>
          </p:cNvSpPr>
          <p:nvPr>
            <p:ph idx="1"/>
          </p:nvPr>
        </p:nvSpPr>
        <p:spPr>
          <a:xfrm>
            <a:off x="838200" y="1825625"/>
            <a:ext cx="10515600" cy="4750666"/>
          </a:xfrm>
        </p:spPr>
        <p:txBody>
          <a:bodyPr>
            <a:normAutofit fontScale="85000" lnSpcReduction="10000"/>
          </a:bodyPr>
          <a:lstStyle/>
          <a:p>
            <a:pPr>
              <a:lnSpc>
                <a:spcPct val="120000"/>
              </a:lnSpc>
            </a:pPr>
            <a:r>
              <a:rPr lang="cs-CZ" dirty="0">
                <a:latin typeface="+mj-lt"/>
              </a:rPr>
              <a:t>Poskytnout příležitost k výpovědi o </a:t>
            </a:r>
            <a:r>
              <a:rPr lang="cs-CZ" b="1" dirty="0">
                <a:latin typeface="+mj-lt"/>
              </a:rPr>
              <a:t>pocitech a dojmech</a:t>
            </a:r>
            <a:r>
              <a:rPr lang="cs-CZ" dirty="0">
                <a:latin typeface="+mj-lt"/>
              </a:rPr>
              <a:t>, které provázely výrazovou hru</a:t>
            </a:r>
          </a:p>
          <a:p>
            <a:pPr>
              <a:lnSpc>
                <a:spcPct val="120000"/>
              </a:lnSpc>
            </a:pPr>
            <a:r>
              <a:rPr lang="cs-CZ" b="1" dirty="0">
                <a:latin typeface="+mj-lt"/>
              </a:rPr>
              <a:t>Najít slova </a:t>
            </a:r>
            <a:r>
              <a:rPr lang="cs-CZ" dirty="0">
                <a:latin typeface="+mj-lt"/>
              </a:rPr>
              <a:t>anebo jiné výrazy pro ty symboly výrazové hry, které se mne osobně dotýkají</a:t>
            </a:r>
          </a:p>
          <a:p>
            <a:pPr>
              <a:lnSpc>
                <a:spcPct val="120000"/>
              </a:lnSpc>
            </a:pPr>
            <a:r>
              <a:rPr lang="cs-CZ" dirty="0">
                <a:latin typeface="+mj-lt"/>
              </a:rPr>
              <a:t>Ujasnit si svůj pohled na zážitky z výrazové hry a srovnat jej s pohledy ostatních jejich účastníků</a:t>
            </a:r>
          </a:p>
          <a:p>
            <a:pPr>
              <a:lnSpc>
                <a:spcPct val="120000"/>
              </a:lnSpc>
            </a:pPr>
            <a:r>
              <a:rPr lang="cs-CZ" b="1" dirty="0">
                <a:latin typeface="+mj-lt"/>
              </a:rPr>
              <a:t>Uvědomit si rozdíly a shody </a:t>
            </a:r>
            <a:r>
              <a:rPr lang="cs-CZ" dirty="0">
                <a:latin typeface="+mj-lt"/>
              </a:rPr>
              <a:t>v zážitcích mezi různými lidmi</a:t>
            </a:r>
          </a:p>
          <a:p>
            <a:pPr>
              <a:lnSpc>
                <a:spcPct val="120000"/>
              </a:lnSpc>
            </a:pPr>
            <a:r>
              <a:rPr lang="cs-CZ" dirty="0">
                <a:latin typeface="+mj-lt"/>
              </a:rPr>
              <a:t>Hledat plodné </a:t>
            </a:r>
            <a:r>
              <a:rPr lang="cs-CZ" b="1" dirty="0">
                <a:latin typeface="+mj-lt"/>
              </a:rPr>
              <a:t>souvislosti</a:t>
            </a:r>
            <a:r>
              <a:rPr lang="cs-CZ" dirty="0">
                <a:latin typeface="+mj-lt"/>
              </a:rPr>
              <a:t> mezi projevy mé vlastní výrazové hry a </a:t>
            </a:r>
            <a:r>
              <a:rPr lang="cs-CZ" b="1" dirty="0">
                <a:latin typeface="+mj-lt"/>
              </a:rPr>
              <a:t>uměleckými projevy</a:t>
            </a:r>
          </a:p>
          <a:p>
            <a:pPr>
              <a:lnSpc>
                <a:spcPct val="120000"/>
              </a:lnSpc>
            </a:pPr>
            <a:r>
              <a:rPr lang="cs-CZ" dirty="0">
                <a:latin typeface="+mj-lt"/>
              </a:rPr>
              <a:t>Řešit případné vnější nebo vnitřní nezdary a nepohody, které vznikly v průběhu výrazové hry, ale také se podělit s ostatními o radost z vydařeného díla</a:t>
            </a:r>
          </a:p>
          <a:p>
            <a:pPr>
              <a:lnSpc>
                <a:spcPct val="120000"/>
              </a:lnSpc>
            </a:pPr>
            <a:r>
              <a:rPr lang="cs-CZ" dirty="0">
                <a:latin typeface="+mj-lt"/>
              </a:rPr>
              <a:t>Vyzkoušet varianty těch momentů výrazové hry, které jsou pociťovány jako málo uspokojivé nebo málo završené</a:t>
            </a:r>
          </a:p>
          <a:p>
            <a:pPr marL="0" indent="0">
              <a:lnSpc>
                <a:spcPct val="120000"/>
              </a:lnSpc>
              <a:buNone/>
            </a:pPr>
            <a:r>
              <a:rPr lang="cs-CZ" dirty="0">
                <a:latin typeface="+mj-lt"/>
              </a:rPr>
              <a:t>(Slavíková, Hazuková, Slavík, 2010)</a:t>
            </a:r>
          </a:p>
          <a:p>
            <a:endParaRPr lang="cs-CZ" dirty="0">
              <a:latin typeface="+mj-lt"/>
            </a:endParaRPr>
          </a:p>
        </p:txBody>
      </p:sp>
    </p:spTree>
    <p:extLst>
      <p:ext uri="{BB962C8B-B14F-4D97-AF65-F5344CB8AC3E}">
        <p14:creationId xmlns:p14="http://schemas.microsoft.com/office/powerpoint/2010/main" val="35003842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Sebehodnocení</a:t>
            </a:r>
          </a:p>
        </p:txBody>
      </p:sp>
      <p:sp>
        <p:nvSpPr>
          <p:cNvPr id="3" name="Zástupný symbol pro obsah 2"/>
          <p:cNvSpPr>
            <a:spLocks noGrp="1"/>
          </p:cNvSpPr>
          <p:nvPr>
            <p:ph idx="1"/>
          </p:nvPr>
        </p:nvSpPr>
        <p:spPr/>
        <p:txBody>
          <a:bodyPr>
            <a:normAutofit fontScale="70000" lnSpcReduction="20000"/>
          </a:bodyPr>
          <a:lstStyle/>
          <a:p>
            <a:pPr>
              <a:lnSpc>
                <a:spcPct val="110000"/>
              </a:lnSpc>
            </a:pPr>
            <a:r>
              <a:rPr lang="cs-CZ" dirty="0"/>
              <a:t>„Výchovný prostředek neformálního charakteru, který se zaměřuje jak na průběh, tak na výsledek školní práce.“ (</a:t>
            </a:r>
            <a:r>
              <a:rPr lang="cs-CZ" dirty="0" err="1"/>
              <a:t>Zormanová</a:t>
            </a:r>
            <a:r>
              <a:rPr lang="cs-CZ" dirty="0"/>
              <a:t>, 2014, s. 217)</a:t>
            </a:r>
          </a:p>
          <a:p>
            <a:pPr>
              <a:lnSpc>
                <a:spcPct val="110000"/>
              </a:lnSpc>
            </a:pPr>
            <a:endParaRPr lang="cs-CZ" dirty="0"/>
          </a:p>
          <a:p>
            <a:pPr>
              <a:lnSpc>
                <a:spcPct val="110000"/>
              </a:lnSpc>
            </a:pPr>
            <a:r>
              <a:rPr lang="cs-CZ" dirty="0"/>
              <a:t>Některé funkce sebehodnocení:</a:t>
            </a:r>
          </a:p>
          <a:p>
            <a:pPr lvl="1">
              <a:lnSpc>
                <a:spcPct val="110000"/>
              </a:lnSpc>
              <a:buFont typeface="Arial" panose="020B0604020202020204" pitchFamily="34" charset="0"/>
              <a:buChar char="•"/>
            </a:pPr>
            <a:r>
              <a:rPr lang="cs-CZ" dirty="0"/>
              <a:t>Žák pochopí aktuální stav úrovně znalostí, dovedností, vědomostí;</a:t>
            </a:r>
          </a:p>
          <a:p>
            <a:pPr lvl="1">
              <a:lnSpc>
                <a:spcPct val="110000"/>
              </a:lnSpc>
              <a:buFont typeface="Arial" panose="020B0604020202020204" pitchFamily="34" charset="0"/>
              <a:buChar char="•"/>
            </a:pPr>
            <a:r>
              <a:rPr lang="cs-CZ" dirty="0"/>
              <a:t>Hledá příčiny a vyvozuje důsledky jednání;</a:t>
            </a:r>
          </a:p>
          <a:p>
            <a:pPr lvl="1">
              <a:lnSpc>
                <a:spcPct val="110000"/>
              </a:lnSpc>
              <a:buFont typeface="Arial" panose="020B0604020202020204" pitchFamily="34" charset="0"/>
              <a:buChar char="•"/>
            </a:pPr>
            <a:r>
              <a:rPr lang="cs-CZ" dirty="0"/>
              <a:t>Je vnitřně motivován pro vlastní jednání k výkonu;;</a:t>
            </a:r>
          </a:p>
          <a:p>
            <a:pPr lvl="1">
              <a:lnSpc>
                <a:spcPct val="110000"/>
              </a:lnSpc>
              <a:buFont typeface="Arial" panose="020B0604020202020204" pitchFamily="34" charset="0"/>
              <a:buChar char="•"/>
            </a:pPr>
            <a:r>
              <a:rPr lang="cs-CZ" dirty="0"/>
              <a:t>Pracuje s chybou, chápe ji jako výzvu, stimul ke zdokonalení;</a:t>
            </a:r>
          </a:p>
          <a:p>
            <a:pPr lvl="1">
              <a:lnSpc>
                <a:spcPct val="110000"/>
              </a:lnSpc>
              <a:buFont typeface="Arial" panose="020B0604020202020204" pitchFamily="34" charset="0"/>
              <a:buChar char="•"/>
            </a:pPr>
            <a:r>
              <a:rPr lang="cs-CZ" dirty="0"/>
              <a:t>Poznává své osobní hodnoty, odhaluje své možnosti, uvědomuje si slabiny;</a:t>
            </a:r>
          </a:p>
          <a:p>
            <a:pPr lvl="1">
              <a:lnSpc>
                <a:spcPct val="110000"/>
              </a:lnSpc>
              <a:buFont typeface="Arial" panose="020B0604020202020204" pitchFamily="34" charset="0"/>
              <a:buChar char="•"/>
            </a:pPr>
            <a:r>
              <a:rPr lang="cs-CZ" dirty="0"/>
              <a:t>Přijímá odpovědnost za své učení;</a:t>
            </a:r>
          </a:p>
          <a:p>
            <a:pPr lvl="1">
              <a:lnSpc>
                <a:spcPct val="110000"/>
              </a:lnSpc>
              <a:buFont typeface="Arial" panose="020B0604020202020204" pitchFamily="34" charset="0"/>
              <a:buChar char="•"/>
            </a:pPr>
            <a:r>
              <a:rPr lang="cs-CZ" dirty="0"/>
              <a:t>Rozvíjí komunikační dovednosti.</a:t>
            </a:r>
          </a:p>
        </p:txBody>
      </p:sp>
    </p:spTree>
    <p:extLst>
      <p:ext uri="{BB962C8B-B14F-4D97-AF65-F5344CB8AC3E}">
        <p14:creationId xmlns:p14="http://schemas.microsoft.com/office/powerpoint/2010/main" val="14151733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Možnosti sebehodnocení ve </a:t>
            </a:r>
            <a:r>
              <a:rPr lang="cs-CZ" dirty="0" err="1"/>
              <a:t>Vv</a:t>
            </a:r>
            <a:r>
              <a:rPr lang="cs-CZ" dirty="0"/>
              <a:t>?</a:t>
            </a:r>
          </a:p>
        </p:txBody>
      </p:sp>
      <p:sp>
        <p:nvSpPr>
          <p:cNvPr id="3" name="Zástupný symbol pro obsah 2"/>
          <p:cNvSpPr>
            <a:spLocks noGrp="1"/>
          </p:cNvSpPr>
          <p:nvPr>
            <p:ph idx="1"/>
          </p:nvPr>
        </p:nvSpPr>
        <p:spPr/>
        <p:txBody>
          <a:bodyPr/>
          <a:lstStyle/>
          <a:p>
            <a:r>
              <a:rPr lang="cs-CZ" dirty="0"/>
              <a:t>Deborah C. </a:t>
            </a:r>
            <a:r>
              <a:rPr lang="cs-CZ" dirty="0" err="1"/>
              <a:t>Sickler-Voigt</a:t>
            </a:r>
            <a:r>
              <a:rPr lang="cs-CZ" dirty="0"/>
              <a:t>:</a:t>
            </a:r>
          </a:p>
          <a:p>
            <a:r>
              <a:rPr lang="cs-CZ" dirty="0"/>
              <a:t>„</a:t>
            </a:r>
            <a:r>
              <a:rPr lang="cs-CZ" dirty="0" err="1"/>
              <a:t>Assessment-literate</a:t>
            </a:r>
            <a:r>
              <a:rPr lang="cs-CZ" dirty="0"/>
              <a:t> </a:t>
            </a:r>
            <a:r>
              <a:rPr lang="cs-CZ" dirty="0" err="1"/>
              <a:t>teacher</a:t>
            </a:r>
            <a:r>
              <a:rPr lang="cs-CZ" dirty="0"/>
              <a:t>“ učí žáky i hodnotícím dovednostem (</a:t>
            </a:r>
            <a:r>
              <a:rPr lang="cs-CZ" dirty="0" err="1"/>
              <a:t>self</a:t>
            </a:r>
            <a:r>
              <a:rPr lang="cs-CZ" dirty="0"/>
              <a:t>, peer, </a:t>
            </a:r>
            <a:r>
              <a:rPr lang="cs-CZ" dirty="0" err="1"/>
              <a:t>group</a:t>
            </a:r>
            <a:r>
              <a:rPr lang="cs-CZ" dirty="0"/>
              <a:t>)</a:t>
            </a:r>
          </a:p>
          <a:p>
            <a:endParaRPr lang="cs-CZ" dirty="0"/>
          </a:p>
          <a:p>
            <a:pPr lvl="1">
              <a:buFont typeface="Arial" panose="020B0604020202020204" pitchFamily="34" charset="0"/>
              <a:buChar char="•"/>
            </a:pPr>
            <a:r>
              <a:rPr lang="cs-CZ" dirty="0"/>
              <a:t>Dotazníky s hodnotící škálou</a:t>
            </a:r>
          </a:p>
          <a:p>
            <a:pPr lvl="1">
              <a:buFont typeface="Arial" panose="020B0604020202020204" pitchFamily="34" charset="0"/>
              <a:buChar char="•"/>
            </a:pPr>
            <a:r>
              <a:rPr lang="cs-CZ" dirty="0"/>
              <a:t>Výtvarné deníky</a:t>
            </a:r>
          </a:p>
          <a:p>
            <a:pPr lvl="1">
              <a:buFont typeface="Arial" panose="020B0604020202020204" pitchFamily="34" charset="0"/>
              <a:buChar char="•"/>
            </a:pPr>
            <a:r>
              <a:rPr lang="cs-CZ" dirty="0"/>
              <a:t>Portfolio</a:t>
            </a:r>
          </a:p>
        </p:txBody>
      </p:sp>
    </p:spTree>
    <p:extLst>
      <p:ext uri="{BB962C8B-B14F-4D97-AF65-F5344CB8AC3E}">
        <p14:creationId xmlns:p14="http://schemas.microsoft.com/office/powerpoint/2010/main" val="20351216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ástupný symbol pro obsah 2"/>
          <p:cNvSpPr>
            <a:spLocks noGrp="1"/>
          </p:cNvSpPr>
          <p:nvPr>
            <p:ph idx="1"/>
          </p:nvPr>
        </p:nvSpPr>
        <p:spPr>
          <a:xfrm>
            <a:off x="722955" y="1733888"/>
            <a:ext cx="10753725" cy="3766185"/>
          </a:xfrm>
        </p:spPr>
        <p:txBody>
          <a:bodyPr/>
          <a:lstStyle/>
          <a:p>
            <a:r>
              <a:rPr lang="cs-CZ" b="1" dirty="0"/>
              <a:t>Hodnocení se vždy vztahuje k cílům!</a:t>
            </a:r>
          </a:p>
          <a:p>
            <a:endParaRPr lang="cs-CZ" dirty="0"/>
          </a:p>
          <a:p>
            <a:r>
              <a:rPr lang="cs-CZ" dirty="0"/>
              <a:t>Současné cíle výtvarné výchovy? Viz </a:t>
            </a:r>
            <a:r>
              <a:rPr lang="cs-CZ" dirty="0" err="1"/>
              <a:t>RVP</a:t>
            </a:r>
            <a:r>
              <a:rPr lang="cs-CZ" dirty="0"/>
              <a:t> ZV (2019):</a:t>
            </a:r>
            <a:br>
              <a:rPr lang="cs-CZ" dirty="0"/>
            </a:br>
            <a:endParaRPr lang="cs-CZ" dirty="0"/>
          </a:p>
          <a:p>
            <a:r>
              <a:rPr lang="cs-CZ" dirty="0">
                <a:hlinkClick r:id="rId2"/>
              </a:rPr>
              <a:t>https://www.msmt.cz/file/43792/</a:t>
            </a:r>
            <a:endParaRPr lang="cs-CZ" dirty="0"/>
          </a:p>
          <a:p>
            <a:endParaRPr lang="cs-CZ" dirty="0"/>
          </a:p>
        </p:txBody>
      </p:sp>
    </p:spTree>
    <p:extLst>
      <p:ext uri="{BB962C8B-B14F-4D97-AF65-F5344CB8AC3E}">
        <p14:creationId xmlns:p14="http://schemas.microsoft.com/office/powerpoint/2010/main" val="165348904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dirty="0"/>
              <a:t>Zdroje</a:t>
            </a:r>
          </a:p>
        </p:txBody>
      </p:sp>
      <p:sp>
        <p:nvSpPr>
          <p:cNvPr id="3" name="Zástupný symbol pro obsah 2"/>
          <p:cNvSpPr>
            <a:spLocks noGrp="1"/>
          </p:cNvSpPr>
          <p:nvPr>
            <p:ph idx="1"/>
          </p:nvPr>
        </p:nvSpPr>
        <p:spPr/>
        <p:txBody>
          <a:bodyPr>
            <a:normAutofit fontScale="77500" lnSpcReduction="20000"/>
          </a:bodyPr>
          <a:lstStyle/>
          <a:p>
            <a:pPr marL="0" indent="0">
              <a:buNone/>
            </a:pPr>
            <a:r>
              <a:rPr lang="cs-CZ" dirty="0" err="1"/>
              <a:t>Sickler-Voigt</a:t>
            </a:r>
            <a:r>
              <a:rPr lang="cs-CZ" dirty="0"/>
              <a:t>, D. C. </a:t>
            </a:r>
            <a:r>
              <a:rPr lang="cs-CZ" dirty="0" err="1"/>
              <a:t>Teaching</a:t>
            </a:r>
            <a:r>
              <a:rPr lang="cs-CZ" dirty="0"/>
              <a:t> and </a:t>
            </a:r>
            <a:r>
              <a:rPr lang="cs-CZ" dirty="0" err="1"/>
              <a:t>Learning</a:t>
            </a:r>
            <a:r>
              <a:rPr lang="cs-CZ" dirty="0"/>
              <a:t> in Art </a:t>
            </a:r>
            <a:r>
              <a:rPr lang="cs-CZ" dirty="0" err="1"/>
              <a:t>Education</a:t>
            </a:r>
            <a:r>
              <a:rPr lang="cs-CZ" dirty="0"/>
              <a:t>: </a:t>
            </a:r>
            <a:r>
              <a:rPr lang="cs-CZ" dirty="0" err="1"/>
              <a:t>Cultivating</a:t>
            </a:r>
            <a:r>
              <a:rPr lang="cs-CZ" dirty="0"/>
              <a:t> </a:t>
            </a:r>
            <a:r>
              <a:rPr lang="cs-CZ" dirty="0" err="1"/>
              <a:t>Student’s</a:t>
            </a:r>
            <a:r>
              <a:rPr lang="cs-CZ" dirty="0"/>
              <a:t> </a:t>
            </a:r>
            <a:r>
              <a:rPr lang="cs-CZ" dirty="0" err="1"/>
              <a:t>Potential</a:t>
            </a:r>
            <a:r>
              <a:rPr lang="cs-CZ" dirty="0"/>
              <a:t> </a:t>
            </a:r>
            <a:r>
              <a:rPr lang="cs-CZ" dirty="0" err="1"/>
              <a:t>from</a:t>
            </a:r>
            <a:r>
              <a:rPr lang="cs-CZ" dirty="0"/>
              <a:t> </a:t>
            </a:r>
            <a:r>
              <a:rPr lang="cs-CZ" dirty="0" err="1"/>
              <a:t>Pre</a:t>
            </a:r>
            <a:r>
              <a:rPr lang="cs-CZ" dirty="0"/>
              <a:t>-K </a:t>
            </a:r>
            <a:r>
              <a:rPr lang="cs-CZ" dirty="0" err="1"/>
              <a:t>trough</a:t>
            </a:r>
            <a:r>
              <a:rPr lang="cs-CZ" dirty="0"/>
              <a:t> </a:t>
            </a:r>
            <a:r>
              <a:rPr lang="cs-CZ" dirty="0" err="1"/>
              <a:t>High</a:t>
            </a:r>
            <a:r>
              <a:rPr lang="cs-CZ" dirty="0"/>
              <a:t> </a:t>
            </a:r>
            <a:r>
              <a:rPr lang="cs-CZ" dirty="0" err="1"/>
              <a:t>School</a:t>
            </a:r>
            <a:r>
              <a:rPr lang="cs-CZ" dirty="0"/>
              <a:t>. New York: </a:t>
            </a:r>
            <a:r>
              <a:rPr lang="cs-CZ" dirty="0" err="1"/>
              <a:t>Routledge</a:t>
            </a:r>
            <a:r>
              <a:rPr lang="cs-CZ" dirty="0"/>
              <a:t>, 2020.</a:t>
            </a:r>
          </a:p>
          <a:p>
            <a:pPr marL="0" indent="0">
              <a:buNone/>
            </a:pPr>
            <a:r>
              <a:rPr lang="cs-CZ" dirty="0"/>
              <a:t>HAZUKOVÁ, Helena. Výtvarné činnosti v předškolním vzdělávání. Praha: Nakladatelství Dr. Josef Raabe, 2011. ISBN 978-80-87553-30-5.</a:t>
            </a:r>
          </a:p>
          <a:p>
            <a:pPr marL="0" indent="0">
              <a:buNone/>
            </a:pPr>
            <a:endParaRPr lang="cs-CZ" dirty="0"/>
          </a:p>
          <a:p>
            <a:pPr marL="0" indent="0">
              <a:buNone/>
            </a:pPr>
            <a:r>
              <a:rPr lang="cs-CZ" dirty="0"/>
              <a:t>HAZUKOVÁ, Helena. </a:t>
            </a:r>
            <a:r>
              <a:rPr lang="cs-CZ" i="1" dirty="0"/>
              <a:t>Příprava učitele na rozhodování ve výtvarné výchově</a:t>
            </a:r>
            <a:r>
              <a:rPr lang="cs-CZ" dirty="0"/>
              <a:t>. Praha: Univerzita Karlova, 1995.</a:t>
            </a:r>
          </a:p>
          <a:p>
            <a:pPr marL="0" indent="0">
              <a:buNone/>
            </a:pPr>
            <a:endParaRPr lang="cs-CZ" dirty="0"/>
          </a:p>
          <a:p>
            <a:pPr marL="0" indent="0">
              <a:buNone/>
            </a:pPr>
            <a:r>
              <a:rPr lang="cs-CZ" dirty="0"/>
              <a:t>SLAVÍKOVÁ, Vladimíra, Helena HAZUKOVÁ a Jan SLAVÍK. </a:t>
            </a:r>
            <a:r>
              <a:rPr lang="cs-CZ" i="1" dirty="0"/>
              <a:t>Výtvarné čarování: </a:t>
            </a:r>
            <a:r>
              <a:rPr lang="cs-CZ" i="1" dirty="0" err="1"/>
              <a:t>artefiletika</a:t>
            </a:r>
            <a:r>
              <a:rPr lang="cs-CZ" i="1" dirty="0"/>
              <a:t> pro předškoláky a mladší školáky</a:t>
            </a:r>
            <a:r>
              <a:rPr lang="cs-CZ" dirty="0"/>
              <a:t>. 2., </a:t>
            </a:r>
            <a:r>
              <a:rPr lang="cs-CZ" dirty="0" err="1"/>
              <a:t>upr</a:t>
            </a:r>
            <a:r>
              <a:rPr lang="cs-CZ" dirty="0"/>
              <a:t>., (V </a:t>
            </a:r>
            <a:r>
              <a:rPr lang="cs-CZ" dirty="0" err="1"/>
              <a:t>SPL</a:t>
            </a:r>
            <a:r>
              <a:rPr lang="cs-CZ" dirty="0"/>
              <a:t>-Práce 1. [sic]) vyd. Úvaly: </a:t>
            </a:r>
            <a:r>
              <a:rPr lang="cs-CZ" dirty="0" err="1"/>
              <a:t>Albra</a:t>
            </a:r>
            <a:r>
              <a:rPr lang="cs-CZ" dirty="0"/>
              <a:t> (redakce </a:t>
            </a:r>
            <a:r>
              <a:rPr lang="cs-CZ" dirty="0" err="1"/>
              <a:t>SPL</a:t>
            </a:r>
            <a:r>
              <a:rPr lang="cs-CZ" dirty="0"/>
              <a:t>-Práce), 2010. ISBN 978-80-7361-079-1.</a:t>
            </a:r>
          </a:p>
          <a:p>
            <a:pPr marL="0" indent="0">
              <a:buNone/>
            </a:pPr>
            <a:endParaRPr lang="cs-CZ" dirty="0"/>
          </a:p>
          <a:p>
            <a:pPr marL="0" indent="0">
              <a:buNone/>
            </a:pPr>
            <a:r>
              <a:rPr lang="cs-CZ" dirty="0"/>
              <a:t>Rámcový vzdělávací program pro předškolní vzdělávání. Praha: MŠMT, 2018. Dostupné z: file:///C:/Users/acer/Downloads/RVP%20PV%20leden%202018.pdf</a:t>
            </a:r>
          </a:p>
          <a:p>
            <a:pPr marL="0" indent="0">
              <a:buNone/>
            </a:pPr>
            <a:endParaRPr lang="cs-CZ" dirty="0"/>
          </a:p>
          <a:p>
            <a:endParaRPr lang="cs-CZ" dirty="0"/>
          </a:p>
        </p:txBody>
      </p:sp>
    </p:spTree>
    <p:extLst>
      <p:ext uri="{BB962C8B-B14F-4D97-AF65-F5344CB8AC3E}">
        <p14:creationId xmlns:p14="http://schemas.microsoft.com/office/powerpoint/2010/main" val="198292939"/>
      </p:ext>
    </p:extLst>
  </p:cSld>
  <p:clrMapOvr>
    <a:masterClrMapping/>
  </p:clrMapOvr>
</p:sld>
</file>

<file path=ppt/theme/theme1.xml><?xml version="1.0" encoding="utf-8"?>
<a:theme xmlns:a="http://schemas.openxmlformats.org/drawingml/2006/main" name="Metropolitní">
  <a:themeElements>
    <a:clrScheme name="Metropolitní">
      <a:dk1>
        <a:sysClr val="windowText" lastClr="000000"/>
      </a:dk1>
      <a:lt1>
        <a:sysClr val="window" lastClr="FFFFFF"/>
      </a:lt1>
      <a:dk2>
        <a:srgbClr val="471101"/>
      </a:dk2>
      <a:lt2>
        <a:srgbClr val="E7E8E2"/>
      </a:lt2>
      <a:accent1>
        <a:srgbClr val="A6B727"/>
      </a:accent1>
      <a:accent2>
        <a:srgbClr val="F04304"/>
      </a:accent2>
      <a:accent3>
        <a:srgbClr val="EF8606"/>
      </a:accent3>
      <a:accent4>
        <a:srgbClr val="F2C100"/>
      </a:accent4>
      <a:accent5>
        <a:srgbClr val="A65001"/>
      </a:accent5>
      <a:accent6>
        <a:srgbClr val="BA9585"/>
      </a:accent6>
      <a:hlink>
        <a:srgbClr val="00B0F0"/>
      </a:hlink>
      <a:folHlink>
        <a:srgbClr val="7F7F7F"/>
      </a:folHlink>
    </a:clrScheme>
    <a:fontScheme name="Metropolitní">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Metropolitní">
      <a:fillStyleLst>
        <a:solidFill>
          <a:schemeClr val="phClr"/>
        </a:solidFill>
        <a:gradFill rotWithShape="1">
          <a:gsLst>
            <a:gs pos="0">
              <a:schemeClr val="phClr">
                <a:tint val="70000"/>
                <a:satMod val="100000"/>
                <a:lumMod val="110000"/>
              </a:schemeClr>
            </a:gs>
            <a:gs pos="50000">
              <a:schemeClr val="phClr">
                <a:tint val="75000"/>
                <a:satMod val="101000"/>
                <a:lumMod val="105000"/>
              </a:schemeClr>
            </a:gs>
            <a:gs pos="100000">
              <a:schemeClr val="phClr">
                <a:tint val="82000"/>
                <a:satMod val="104000"/>
                <a:lumMod val="105000"/>
              </a:schemeClr>
            </a:gs>
          </a:gsLst>
          <a:lin ang="2700000" scaled="0"/>
        </a:gradFill>
        <a:gradFill rotWithShape="1">
          <a:gsLst>
            <a:gs pos="0">
              <a:schemeClr val="phClr">
                <a:tint val="97000"/>
                <a:satMod val="100000"/>
                <a:lumMod val="102000"/>
              </a:schemeClr>
            </a:gs>
            <a:gs pos="50000">
              <a:schemeClr val="phClr">
                <a:shade val="100000"/>
                <a:satMod val="100000"/>
                <a:lumMod val="100000"/>
              </a:schemeClr>
            </a:gs>
            <a:gs pos="100000">
              <a:schemeClr val="phClr">
                <a:shade val="80000"/>
                <a:satMod val="100000"/>
                <a:lumMod val="99000"/>
              </a:schemeClr>
            </a:gs>
          </a:gsLst>
          <a:lin ang="2700000" scaled="0"/>
        </a:gradFill>
      </a:fillStyleLst>
      <a:lnStyleLst>
        <a:ln w="9525"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Metropolitan" id="{4C5440D6-04D2-4954-96CF-F251137069B2}" vid="{3A8A2BB7-7C5E-4EB2-B1F1-CFFF0F57E773}"/>
    </a:ext>
  </a:extLst>
</a:theme>
</file>

<file path=ppt/theme/theme2.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Metropolitní</Template>
  <TotalTime>295</TotalTime>
  <Words>1742</Words>
  <Application>Microsoft Office PowerPoint</Application>
  <PresentationFormat>Širokoúhlá obrazovka</PresentationFormat>
  <Paragraphs>122</Paragraphs>
  <Slides>20</Slides>
  <Notes>4</Notes>
  <HiddenSlides>0</HiddenSlides>
  <MMClips>0</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20</vt:i4>
      </vt:variant>
    </vt:vector>
  </HeadingPairs>
  <TitlesOfParts>
    <vt:vector size="24" baseType="lpstr">
      <vt:lpstr>Arial</vt:lpstr>
      <vt:lpstr>Calibri</vt:lpstr>
      <vt:lpstr>Calibri Light</vt:lpstr>
      <vt:lpstr>Metropolitní</vt:lpstr>
      <vt:lpstr>Prezentace aplikace PowerPoint</vt:lpstr>
      <vt:lpstr>Jak hodnotit žáky ve Vv?</vt:lpstr>
      <vt:lpstr>Prezentace aplikace PowerPoint</vt:lpstr>
      <vt:lpstr>Co může být předmětem hodnocení?</vt:lpstr>
      <vt:lpstr>Příklady kritérií</vt:lpstr>
      <vt:lpstr>Prezentace aplikace PowerPoint</vt:lpstr>
      <vt:lpstr>Prezentace aplikace PowerPoint</vt:lpstr>
      <vt:lpstr>Brücknerová, hodnocení ve Vv</vt:lpstr>
      <vt:lpstr>Zda a jak výtvarný projev v rámci problémového vyučování hodnotit? </vt:lpstr>
      <vt:lpstr>Hodnocení ve výtvarné výchově </vt:lpstr>
      <vt:lpstr>Druhy hodnocení</vt:lpstr>
      <vt:lpstr>Funkce hodnocení (Zormanová, 2014, s. 208-209)</vt:lpstr>
      <vt:lpstr>Prezentace aplikace PowerPoint</vt:lpstr>
      <vt:lpstr>Problémové otázky a nedokončené věty</vt:lpstr>
      <vt:lpstr>Reflektivní dialog</vt:lpstr>
      <vt:lpstr>Cíle reflektivního dialogu</vt:lpstr>
      <vt:lpstr>Sebehodnocení</vt:lpstr>
      <vt:lpstr>Možnosti sebehodnocení ve Vv?</vt:lpstr>
      <vt:lpstr>Prezentace aplikace PowerPoint</vt:lpstr>
      <vt:lpstr>Zdroje</vt:lpstr>
    </vt:vector>
  </TitlesOfParts>
  <Company>HP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Monika Plíhalová</dc:creator>
  <cp:lastModifiedBy>Jancis</cp:lastModifiedBy>
  <cp:revision>26</cp:revision>
  <dcterms:created xsi:type="dcterms:W3CDTF">2020-09-30T14:21:56Z</dcterms:created>
  <dcterms:modified xsi:type="dcterms:W3CDTF">2022-10-30T16:17:03Z</dcterms:modified>
</cp:coreProperties>
</file>