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ol.europa.eu/about-europol:cs" TargetMode="External"/><Relationship Id="rId2" Type="http://schemas.openxmlformats.org/officeDocument/2006/relationships/hyperlink" Target="https://www.eeas.europa.eu/sites/default/files/csdp_missions_and_operations_factshee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ta.europa.eu/doi/10.2775/5472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pPr algn="ctr"/>
            <a:r>
              <a:rPr lang="cs-CZ" sz="3600" dirty="0"/>
              <a:t>Obranná politika EU</a:t>
            </a: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34881" t="48095" r="32351" b="16581"/>
          <a:stretch/>
        </p:blipFill>
        <p:spPr>
          <a:xfrm>
            <a:off x="0" y="1038225"/>
            <a:ext cx="10417609" cy="6316966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707301" y="255590"/>
            <a:ext cx="5605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/>
              <a:t>„Maastrichtský chrám“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121274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pPr algn="ctr"/>
            <a:r>
              <a:rPr lang="cs-CZ" altLang="cs-CZ" sz="3600" dirty="0" smtClean="0"/>
              <a:t>EU </a:t>
            </a:r>
            <a:r>
              <a:rPr lang="cs-CZ" altLang="cs-CZ" sz="3600" dirty="0"/>
              <a:t>– 3 </a:t>
            </a:r>
            <a:r>
              <a:rPr lang="cs-CZ" altLang="cs-CZ" sz="3600" dirty="0" smtClean="0"/>
              <a:t>pilíře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52069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u="sng" dirty="0"/>
              <a:t>1. pilíř - Evropská společenství</a:t>
            </a:r>
            <a:endParaRPr lang="cs-CZ" altLang="cs-CZ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/>
              <a:t> + rozhodnutí o ustavení hospodářské a měnové unie HMU - Maastrichtská kritéria,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/>
              <a:t>+ transevropské sítě (TEN), Fond koheze, životní prostředí,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dirty="0"/>
              <a:t>+ občanství Unie.</a:t>
            </a:r>
          </a:p>
          <a:p>
            <a:pPr>
              <a:defRPr/>
            </a:pPr>
            <a:endParaRPr lang="cs-CZ" altLang="cs-CZ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u="sng" dirty="0">
                <a:solidFill>
                  <a:srgbClr val="0070C0"/>
                </a:solidFill>
              </a:rPr>
              <a:t>2. pilíř - Společná zahraniční a bezpečnostní politika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b="1" u="sng" dirty="0">
              <a:solidFill>
                <a:srgbClr val="0070C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u="sng" dirty="0"/>
              <a:t>3. pilíř - Spolupráce v oblasti justice a vnitřních věci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u="sng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/>
              <a:t>EU má 12 členských zemí k 1.11. 1993</a:t>
            </a:r>
          </a:p>
        </p:txBody>
      </p:sp>
    </p:spTree>
    <p:extLst>
      <p:ext uri="{BB962C8B-B14F-4D97-AF65-F5344CB8AC3E}">
        <p14:creationId xmlns:p14="http://schemas.microsoft.com/office/powerpoint/2010/main" val="2945917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384995"/>
          </a:xfrm>
        </p:spPr>
        <p:txBody>
          <a:bodyPr/>
          <a:lstStyle/>
          <a:p>
            <a:r>
              <a:rPr lang="cs-CZ" dirty="0"/>
              <a:t>Společná bezpečnostní a obranná politika (SBOP) je </a:t>
            </a:r>
            <a:r>
              <a:rPr lang="cs-CZ" b="1" dirty="0"/>
              <a:t>spolupráce států Evropské unie v oblasti vojenství a zvládání krizí v rámci širší Společné zahraniční a bezpečnostní politiky</a:t>
            </a:r>
            <a:r>
              <a:rPr lang="cs-CZ" dirty="0"/>
              <a:t> (SZBP). </a:t>
            </a:r>
          </a:p>
          <a:p>
            <a:endParaRPr lang="cs-CZ" dirty="0"/>
          </a:p>
          <a:p>
            <a:r>
              <a:rPr lang="cs-CZ" dirty="0"/>
              <a:t>Byla založena v roce 1999 a před Lisabonskou smlouvou se jmenovala Evropská bezpečnostní a obranná politika.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261510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Společná bezpečnostní a obranná politika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661993"/>
          </a:xfrm>
        </p:spPr>
        <p:txBody>
          <a:bodyPr/>
          <a:lstStyle/>
          <a:p>
            <a:r>
              <a:rPr lang="cs-CZ" dirty="0"/>
              <a:t>Společná bezpečnostní a obranná politika (SBOP) je politikou, která stanoví rámec EU v oblasti obrany a řešení krizí, včetně obranné spolupráce a koordinace mezi členskými státy. </a:t>
            </a:r>
            <a:endParaRPr lang="cs-CZ" dirty="0" smtClean="0"/>
          </a:p>
          <a:p>
            <a:endParaRPr lang="cs-CZ" dirty="0"/>
          </a:p>
          <a:p>
            <a:r>
              <a:rPr lang="cs-CZ" dirty="0"/>
              <a:t>Společná bezpečnostní a obranná politika je nedílnou součástí společné zahraniční a bezpečnostní politiky (SZBP) Unie a podnítila vznik vnitřních politických a vojenských struktur EU, což umožňuje vojenské a civilní mise a operace v zahraničí.</a:t>
            </a:r>
          </a:p>
        </p:txBody>
      </p:sp>
    </p:spTree>
    <p:extLst>
      <p:ext uri="{BB962C8B-B14F-4D97-AF65-F5344CB8AC3E}">
        <p14:creationId xmlns:p14="http://schemas.microsoft.com/office/powerpoint/2010/main" val="689409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Společná bezpečnostní a obranná politika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708981"/>
          </a:xfrm>
        </p:spPr>
        <p:txBody>
          <a:bodyPr/>
          <a:lstStyle/>
          <a:p>
            <a:r>
              <a:rPr lang="cs-CZ" dirty="0"/>
              <a:t>Lisabonská smlouva, která vstoupila v platnost v roce 2009, stanoví celkový rámec současné SBOP, vyjasňuje její institucionální aspekty a posiluje úlohu Evropského parlamentu, pokud jde o tuto politiku.</a:t>
            </a:r>
          </a:p>
          <a:p>
            <a:endParaRPr lang="cs-CZ" dirty="0"/>
          </a:p>
          <a:p>
            <a:r>
              <a:rPr lang="cs-CZ" dirty="0"/>
              <a:t>Od vstupu Lisabonské smlouvy v platnost prošla SBOP značným vývojem, a to jak z politického, tak institucionálního hlediska.</a:t>
            </a:r>
          </a:p>
          <a:p>
            <a:endParaRPr lang="cs-CZ" dirty="0"/>
          </a:p>
          <a:p>
            <a:r>
              <a:rPr lang="cs-CZ" dirty="0"/>
              <a:t>„Globální strategie zahraniční a bezpečnostní politiky EU“ (2016) stanoví strategii SBOP. Tato strategie EU uvádí pět priorit zahraniční politiky EU, tj.: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bezpečnost Unie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odolnost států a společenství na východě a na jihu 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rozvoj integrovaného přístupu ke konfliktům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kooperativní regionální uspořádání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globální správa pro 21. století </a:t>
            </a:r>
          </a:p>
          <a:p>
            <a:endParaRPr lang="cs-CZ" dirty="0"/>
          </a:p>
          <a:p>
            <a:r>
              <a:rPr lang="cs-CZ" dirty="0"/>
              <a:t>Její provádění musí být každý rok v konzultaci s Radou, Komisí a Parlamentem předmětem přezkumu.</a:t>
            </a:r>
          </a:p>
        </p:txBody>
      </p:sp>
    </p:spTree>
    <p:extLst>
      <p:ext uri="{BB962C8B-B14F-4D97-AF65-F5344CB8AC3E}">
        <p14:creationId xmlns:p14="http://schemas.microsoft.com/office/powerpoint/2010/main" val="1323391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0" y="809625"/>
            <a:ext cx="9278797" cy="984885"/>
          </a:xfrm>
        </p:spPr>
        <p:txBody>
          <a:bodyPr/>
          <a:lstStyle/>
          <a:p>
            <a:pPr algn="ctr"/>
            <a:r>
              <a:rPr lang="cs-CZ" sz="3200" dirty="0"/>
              <a:t>Vysoký představitel Unie pro zahraniční věci a bezpečnostní politiku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5629999" cy="4073760"/>
          </a:xfrm>
        </p:spPr>
        <p:txBody>
          <a:bodyPr/>
          <a:lstStyle/>
          <a:p>
            <a:r>
              <a:rPr lang="cs-CZ" dirty="0"/>
              <a:t>Vysoký představitel Unie pro zahraniční věci a bezpečnostní politiku, který rovněž zastává funkci místopředsedy Evropské komise, zastává ústřední institucionální úlohu, řídí Evropskou službu pro vnější činnost (ESVČ- diplomatický sbor na </a:t>
            </a:r>
            <a:r>
              <a:rPr lang="cs-CZ" dirty="0" err="1"/>
              <a:t>supranacionální</a:t>
            </a:r>
            <a:r>
              <a:rPr lang="cs-CZ" dirty="0"/>
              <a:t> úrovni), předsedá Radě EU pro zahraniční věci ve složení ministrů obrany (rozhodovací orgán EU v oblasti SBOP) a řídí Evropskou obrannou agenturu (EDA- poskytuje podporu projektům spolupráce v oblasti evropské obrany a zajišťuje platformu pro spolupráci mezi ministry obrany zemí EU).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76086" t="14286" r="2619" b="11260"/>
          <a:stretch/>
        </p:blipFill>
        <p:spPr>
          <a:xfrm>
            <a:off x="7404100" y="1190625"/>
            <a:ext cx="3115340" cy="578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84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Vnější činnost EU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107996"/>
          </a:xfrm>
        </p:spPr>
        <p:txBody>
          <a:bodyPr/>
          <a:lstStyle/>
          <a:p>
            <a:r>
              <a:rPr lang="cs-CZ" dirty="0"/>
              <a:t>Multilateralismus je jádrem vnější činnosti EU. </a:t>
            </a:r>
          </a:p>
          <a:p>
            <a:r>
              <a:rPr lang="cs-CZ" dirty="0"/>
              <a:t>To zahrnuje účast partnerů v misích a operacích SBOP, jakož i spolupráci v řadě bezpečnostních a obranných otázek. EU je odhodlána prosazovat různé rámce pro hlubší koordinaci a spolupráci, zejména s OSN a Severoatlantickou aliancí (NATO).</a:t>
            </a:r>
          </a:p>
        </p:txBody>
      </p:sp>
    </p:spTree>
    <p:extLst>
      <p:ext uri="{BB962C8B-B14F-4D97-AF65-F5344CB8AC3E}">
        <p14:creationId xmlns:p14="http://schemas.microsoft.com/office/powerpoint/2010/main" val="120023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492443"/>
          </a:xfrm>
        </p:spPr>
        <p:txBody>
          <a:bodyPr/>
          <a:lstStyle/>
          <a:p>
            <a:pPr algn="ctr"/>
            <a:r>
              <a:rPr lang="cs-CZ" sz="3200" dirty="0"/>
              <a:t>Vývoj souboru nástrojů SBOP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00986"/>
          </a:xfrm>
        </p:spPr>
        <p:txBody>
          <a:bodyPr/>
          <a:lstStyle/>
          <a:p>
            <a:r>
              <a:rPr lang="cs-CZ" dirty="0"/>
              <a:t>Pokud jde o rozvoj a harmonizaci spolupráce v oblasti obrany mezi členskými státy, dosáhla SBOP od roku 2016 řady úspěchů. </a:t>
            </a:r>
          </a:p>
          <a:p>
            <a:r>
              <a:rPr lang="cs-CZ" dirty="0"/>
              <a:t>Patří sem: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zahájení stálé strukturované spolupráce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stálá velitelská a řídící struktura pro plánování a vedení vojenských misí bez výkonných pravomocí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mechanismus pro mapování obranných schopností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Evropský obranný fond a dva programy, které mu předcházely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zlepšení vojenské 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strategický přezkum civilního rozměru SBOP, který měl podobu paktu pro civilní SBOP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mimorozpočtový evropský mírový nástroj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silnější politika v oblasti kybernetiky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užší spolupráce s NATO</a:t>
            </a:r>
          </a:p>
        </p:txBody>
      </p:sp>
    </p:spTree>
    <p:extLst>
      <p:ext uri="{BB962C8B-B14F-4D97-AF65-F5344CB8AC3E}">
        <p14:creationId xmlns:p14="http://schemas.microsoft.com/office/powerpoint/2010/main" val="335891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18006" t="9841" r="17932" b="10160"/>
          <a:stretch/>
        </p:blipFill>
        <p:spPr>
          <a:xfrm>
            <a:off x="707301" y="1114425"/>
            <a:ext cx="8953168" cy="6289054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11884" y="453200"/>
            <a:ext cx="9048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/>
              <a:t>Vojenské a civilní mise EU v roce 2020 (zdroj: Evropská služba vnější činnosti)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050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34524" t="24874" r="35788" b="3866"/>
          <a:stretch/>
        </p:blipFill>
        <p:spPr>
          <a:xfrm>
            <a:off x="393700" y="0"/>
            <a:ext cx="5228799" cy="666770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39167" t="29664" r="40342" b="8445"/>
          <a:stretch/>
        </p:blipFill>
        <p:spPr>
          <a:xfrm>
            <a:off x="5622499" y="16452"/>
            <a:ext cx="4898004" cy="673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85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8899" t="21512" r="36280" b="5750"/>
          <a:stretch/>
        </p:blipFill>
        <p:spPr>
          <a:xfrm>
            <a:off x="393700" y="200025"/>
            <a:ext cx="9417752" cy="66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31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 informací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938992"/>
          </a:xfrm>
        </p:spPr>
        <p:txBody>
          <a:bodyPr/>
          <a:lstStyle/>
          <a:p>
            <a:r>
              <a:rPr lang="cs-CZ" dirty="0"/>
              <a:t>Evropská služba vnější činnosti. </a:t>
            </a:r>
            <a:r>
              <a:rPr lang="cs-CZ" i="1" dirty="0"/>
              <a:t>(2020). Vojenské a civilní mise EU v roce 2020. </a:t>
            </a:r>
            <a:r>
              <a:rPr lang="cs-CZ" dirty="0">
                <a:hlinkClick r:id="rId2"/>
              </a:rPr>
              <a:t>https://www.eeas.europa.eu/</a:t>
            </a:r>
            <a:r>
              <a:rPr lang="cs-CZ" dirty="0" err="1">
                <a:hlinkClick r:id="rId2"/>
              </a:rPr>
              <a:t>sites</a:t>
            </a:r>
            <a:r>
              <a:rPr lang="cs-CZ" dirty="0">
                <a:hlinkClick r:id="rId2"/>
              </a:rPr>
              <a:t>/default/</a:t>
            </a:r>
            <a:r>
              <a:rPr lang="cs-CZ" dirty="0" err="1">
                <a:hlinkClick r:id="rId2"/>
              </a:rPr>
              <a:t>files</a:t>
            </a:r>
            <a:r>
              <a:rPr lang="cs-CZ" dirty="0">
                <a:hlinkClick r:id="rId2"/>
              </a:rPr>
              <a:t>/csdp_missions_and_operations_factsheet.pdf</a:t>
            </a:r>
            <a:r>
              <a:rPr lang="cs-CZ" dirty="0"/>
              <a:t>.</a:t>
            </a:r>
          </a:p>
          <a:p>
            <a:r>
              <a:rPr lang="cs-CZ" dirty="0"/>
              <a:t>EUROPOL. (2020). </a:t>
            </a:r>
            <a:r>
              <a:rPr lang="cs-CZ" i="1" dirty="0"/>
              <a:t>Obrana. Jak zvládnout více s méně prostředky. </a:t>
            </a:r>
            <a:r>
              <a:rPr lang="cs-CZ" i="1" dirty="0">
                <a:hlinkClick r:id="rId3"/>
              </a:rPr>
              <a:t>https://www.europol.europa.eu/</a:t>
            </a:r>
            <a:r>
              <a:rPr lang="cs-CZ" i="1" dirty="0" err="1">
                <a:hlinkClick r:id="rId3"/>
              </a:rPr>
              <a:t>about-europol:cs</a:t>
            </a:r>
            <a:r>
              <a:rPr lang="cs-CZ" i="1" dirty="0"/>
              <a:t>.</a:t>
            </a:r>
          </a:p>
          <a:p>
            <a:r>
              <a:rPr lang="cs-CZ" dirty="0"/>
              <a:t>Evropská komise. Generální ředitelství pro komunikaci. (2020). </a:t>
            </a:r>
            <a:r>
              <a:rPr lang="cs-CZ" i="1" dirty="0"/>
              <a:t>Zahraniční věci a bezpečnostní politika.</a:t>
            </a:r>
            <a:r>
              <a:rPr lang="cs-CZ" dirty="0"/>
              <a:t> </a:t>
            </a:r>
            <a:r>
              <a:rPr lang="cs-CZ" b="1" dirty="0">
                <a:hlinkClick r:id="rId4"/>
              </a:rPr>
              <a:t>https://data.europa.eu/</a:t>
            </a:r>
            <a:r>
              <a:rPr lang="cs-CZ" b="1" dirty="0" err="1">
                <a:hlinkClick r:id="rId4"/>
              </a:rPr>
              <a:t>doi</a:t>
            </a:r>
            <a:r>
              <a:rPr lang="cs-CZ" b="1">
                <a:hlinkClick r:id="rId4"/>
              </a:rPr>
              <a:t>/10.2775/547298</a:t>
            </a:r>
            <a:r>
              <a:rPr lang="cs-CZ" b="1"/>
              <a:t>.</a:t>
            </a:r>
            <a:endParaRPr lang="cs-CZ" i="1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9769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216</Words>
  <Application>Microsoft Office PowerPoint</Application>
  <PresentationFormat>Vlastní</PresentationFormat>
  <Paragraphs>57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Prezentace aplikace PowerPoint</vt:lpstr>
      <vt:lpstr>Obranná politika EU</vt:lpstr>
      <vt:lpstr>Prezentace aplikace PowerPoint</vt:lpstr>
      <vt:lpstr>EU – 3 pilíře</vt:lpstr>
      <vt:lpstr>Prezentace aplikace PowerPoint</vt:lpstr>
      <vt:lpstr>Společná bezpečnostní a obranná politika</vt:lpstr>
      <vt:lpstr>Společná bezpečnostní a obranná politika</vt:lpstr>
      <vt:lpstr>Vysoký představitel Unie pro zahraniční věci a bezpečnostní politiku</vt:lpstr>
      <vt:lpstr>Vnější činnost EU</vt:lpstr>
      <vt:lpstr>Vývoj souboru nástrojů SBOP</vt:lpstr>
      <vt:lpstr>Prezentace aplikace PowerPoint</vt:lpstr>
      <vt:lpstr>Prezentace aplikace PowerPoint</vt:lpstr>
      <vt:lpstr>Prezentace aplikace PowerPoint</vt:lpstr>
      <vt:lpstr>Zdroj informací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astankov</cp:lastModifiedBy>
  <cp:revision>12</cp:revision>
  <dcterms:created xsi:type="dcterms:W3CDTF">2017-03-15T11:07:40Z</dcterms:created>
  <dcterms:modified xsi:type="dcterms:W3CDTF">2022-11-21T09:39:02Z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