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39C1C-8823-481D-8E2D-435BCEBE8F31}" type="datetimeFigureOut">
              <a:rPr lang="cs-CZ" smtClean="0"/>
              <a:t>02.01.2023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6F8E4-F01F-4BE8-88CD-C3AA4977A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910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C14C42-6486-4BE7-9DE4-8971DA99B81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B03EAC-552F-411C-B670-152889084C9B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C14820-2EE4-48E2-8B3D-68C3D8757650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8CCEFF-9BEF-4610-8B5F-03BCCE6CCC1D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00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/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07A356-66D0-4964-A4A8-AE6CB6F23CF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15882F-9B68-4432-ADAC-39C9595EE2E9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A50F49-A6F3-4338-9D29-B1430630B8A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EC393E-01DA-49EA-91D2-AE1F7EFD80D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C14C42-6486-4BE7-9DE4-8971DA99B81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C14C42-6486-4BE7-9DE4-8971DA99B81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C14C42-6486-4BE7-9DE4-8971DA99B81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46EDB6-1008-43E2-9431-4E3140320852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10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1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Freeform 19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0" name="Straight Connector 20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EAAE7B2-4893-41A0-83C1-2AB49939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43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205B-4D48-4E68-923A-9367FA621FC8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434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10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Chevron 15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7A79D6-9ED9-4F10-9530-9B6DC2F754D3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553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5DBC6A-91EE-416B-B36F-D19F6F5A7A1B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787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27EABD-DD2D-4F7E-B547-5E07E0559FE3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2240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136A950-E16D-4C7D-857D-B387FB324C43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8984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EF1A9-F42B-406C-96EA-76AA5CB979A7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720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9278E9-2173-4EBE-858D-E94194AA3799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965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Right Triangle 1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Straight Connector 18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9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Chevron 20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B9E9B17-F489-41FB-BC11-6B7D229669FE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92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769C9-316F-4388-BDF2-56948875AF84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60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85A17-5F87-4751-A869-E71CA2E94323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507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21608-248F-411B-BD05-090731E39240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203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9A2309-ED0D-4F10-877E-38F244A737D8}" type="slidenum">
              <a:rPr lang="en-US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771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3S0xS2hdi4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d.com/talks/philip_zimbardo_prescribes_a_healthy_take_on_tim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763963"/>
          </a:xfrm>
        </p:spPr>
        <p:txBody>
          <a:bodyPr/>
          <a:lstStyle/>
          <a:p>
            <a:pPr algn="ctr" eaLnBrk="1" hangingPunct="1">
              <a:buFont typeface="Wingdings 3" pitchFamily="18" charset="2"/>
              <a:buNone/>
            </a:pPr>
            <a:r>
              <a:rPr lang="en-US" b="1" dirty="0"/>
              <a:t>What is Motivation?</a:t>
            </a:r>
            <a:r>
              <a:rPr lang="en-US" dirty="0"/>
              <a:t> </a:t>
            </a:r>
          </a:p>
          <a:p>
            <a:pPr eaLnBrk="1" hangingPunct="1"/>
            <a:r>
              <a:rPr lang="cs-CZ" dirty="0" err="1"/>
              <a:t>Why</a:t>
            </a:r>
            <a:r>
              <a:rPr lang="cs-CZ" dirty="0"/>
              <a:t> 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college?</a:t>
            </a:r>
            <a:endParaRPr lang="en-US" dirty="0"/>
          </a:p>
        </p:txBody>
      </p:sp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/>
              <a:t>Motivation Basics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2F16B1C-A5DF-479C-A806-9615F8EC496D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1BC92ED-9EC7-4F6A-F8E1-BB07565BD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142" y="4221088"/>
            <a:ext cx="5904658" cy="196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04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What type of motivation do you have for this class?</a:t>
            </a:r>
          </a:p>
          <a:p>
            <a:pPr lvl="1" eaLnBrk="1" hangingPunct="1"/>
            <a:r>
              <a:rPr lang="en-US" dirty="0"/>
              <a:t>Why are you taking this class? </a:t>
            </a:r>
          </a:p>
          <a:p>
            <a:pPr lvl="2" eaLnBrk="1" hangingPunct="1"/>
            <a:r>
              <a:rPr lang="en-US" dirty="0"/>
              <a:t>List 3-5 reasons that you are in this class today.</a:t>
            </a:r>
          </a:p>
          <a:p>
            <a:pPr lvl="1" eaLnBrk="1" hangingPunct="1"/>
            <a:r>
              <a:rPr lang="en-US" dirty="0"/>
              <a:t>Label the reasons as I (intrinsic) or E (extrinsic)</a:t>
            </a:r>
          </a:p>
          <a:p>
            <a:pPr lvl="1" eaLnBrk="1" hangingPunct="1"/>
            <a:r>
              <a:rPr lang="en-US" dirty="0"/>
              <a:t>What do the results tell you about yourself and how you are likely to perform or behave in this class?</a:t>
            </a:r>
            <a:endParaRPr lang="cs-CZ" dirty="0"/>
          </a:p>
          <a:p>
            <a:pPr lvl="1" eaLnBrk="1" hangingPunct="1"/>
            <a:endParaRPr lang="en-US" dirty="0"/>
          </a:p>
          <a:p>
            <a:r>
              <a:rPr lang="cs-CZ" dirty="0"/>
              <a:t>Fill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questionaire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   </a:t>
            </a:r>
            <a:r>
              <a:rPr lang="cs-CZ" dirty="0" err="1"/>
              <a:t>Academic</a:t>
            </a:r>
            <a:r>
              <a:rPr lang="cs-CZ" dirty="0"/>
              <a:t> </a:t>
            </a:r>
            <a:r>
              <a:rPr lang="cs-CZ" dirty="0" err="1"/>
              <a:t>scale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810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Directs behavior toward goals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Increases effort and energy expended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Commencement in activities is sooner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Increases persistence in activities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Enhances thought processes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Determines what consequences are reinforcing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Leads to improved performance</a:t>
            </a:r>
          </a:p>
          <a:p>
            <a:pPr eaLnBrk="1" hangingPunct="1">
              <a:lnSpc>
                <a:spcPct val="90000"/>
              </a:lnSpc>
            </a:pPr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400"/>
              <a:t>How Does Motivation Affect Learning and Behavior?</a:t>
            </a: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367A0AB-4610-4DA2-813B-57F3BB75C28D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938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Types of motivation</a:t>
            </a:r>
          </a:p>
        </p:txBody>
      </p:sp>
      <p:sp>
        <p:nvSpPr>
          <p:cNvPr id="13315" name="Text Placeholder 4"/>
          <p:cNvSpPr>
            <a:spLocks noGrp="1"/>
          </p:cNvSpPr>
          <p:nvPr>
            <p:ph type="body" idx="1"/>
          </p:nvPr>
        </p:nvSpPr>
        <p:spPr>
          <a:xfrm>
            <a:off x="3922713" y="2932113"/>
            <a:ext cx="4572000" cy="1454150"/>
          </a:xfrm>
        </p:spPr>
        <p:txBody>
          <a:bodyPr/>
          <a:lstStyle/>
          <a:p>
            <a:pPr eaLnBrk="1" hangingPunct="1"/>
            <a:endParaRPr lang="cs-CZ"/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98C1944-FA0D-402A-AEBC-22D60800BC76}" type="slidenum">
              <a:rPr lang="en-US" smtClean="0">
                <a:solidFill>
                  <a:prstClr val="white"/>
                </a:solidFill>
              </a:rPr>
              <a:pPr/>
              <a:t>4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527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562600" cy="4525963"/>
          </a:xfrm>
        </p:spPr>
        <p:txBody>
          <a:bodyPr/>
          <a:lstStyle/>
          <a:p>
            <a:pPr eaLnBrk="1" hangingPunct="1"/>
            <a:r>
              <a:rPr lang="en-US" sz="2800"/>
              <a:t>Associated with seeking out and conquering challenges in pursuit of personal interests and the exercise of capabilities</a:t>
            </a:r>
          </a:p>
          <a:p>
            <a:pPr eaLnBrk="1" hangingPunct="1"/>
            <a:r>
              <a:rPr lang="en-US" sz="2800"/>
              <a:t>Associated with activities that are their own reward</a:t>
            </a:r>
          </a:p>
          <a:p>
            <a:pPr eaLnBrk="1" hangingPunct="1"/>
            <a:r>
              <a:rPr lang="en-US" sz="2800"/>
              <a:t>Enjoyment of a task or the sense of accomplishment that it brings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/>
              <a:t>Intrinsic Motivation</a:t>
            </a:r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2209800"/>
            <a:ext cx="26289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F3E935E5-CF72-4AC0-A684-4CA77729700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166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638800" cy="4525963"/>
          </a:xfrm>
        </p:spPr>
        <p:txBody>
          <a:bodyPr/>
          <a:lstStyle/>
          <a:p>
            <a:pPr eaLnBrk="1" hangingPunct="1"/>
            <a:r>
              <a:rPr lang="en-US"/>
              <a:t>Motivation created by external factors like rewards and punishments</a:t>
            </a:r>
          </a:p>
          <a:p>
            <a:pPr eaLnBrk="1" hangingPunct="1"/>
            <a:r>
              <a:rPr lang="en-US"/>
              <a:t>Not interested in the activity for its own sake, but instead for possible gains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/>
              <a:t>Extrinsic Motivation</a:t>
            </a:r>
          </a:p>
        </p:txBody>
      </p:sp>
      <p:pic>
        <p:nvPicPr>
          <p:cNvPr id="1536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124325"/>
            <a:ext cx="40386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D4D4B59D-A027-4DFB-9C50-A51AFD7FF606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836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/>
              <a:t>Try It Yourself</a:t>
            </a:r>
          </a:p>
        </p:txBody>
      </p:sp>
      <p:graphicFrame>
        <p:nvGraphicFramePr>
          <p:cNvPr id="48175" name="Group 47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998720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Put an E next to the examples of extrinsic motivation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Put an I next to the examples of intrinsic motivation: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teacher assigns points for good behavior that can be exchanged for better grades at the end of each week.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student goes to the library after school to find more information about an especially interesting topic that was introduced in class.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A student crams hard for an upcoming exam in order to </a:t>
                      </a:r>
                      <a:r>
                        <a:rPr kumimoji="0" lang="cs-CZ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get</a:t>
                      </a:r>
                      <a:r>
                        <a:rPr kumimoji="0" lang="cs-CZ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</a:t>
                      </a:r>
                      <a:r>
                        <a:rPr kumimoji="0" lang="cs-CZ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best</a:t>
                      </a:r>
                      <a:r>
                        <a:rPr kumimoji="0" lang="cs-CZ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mark</a:t>
                      </a:r>
                      <a:r>
                        <a:rPr kumimoji="0" lang="cs-CZ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(A)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40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0677DA4-611D-4463-A02C-2E84D39D8994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612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66738" y="1752600"/>
            <a:ext cx="3925887" cy="4267200"/>
          </a:xfrm>
        </p:spPr>
        <p:txBody>
          <a:bodyPr/>
          <a:lstStyle/>
          <a:p>
            <a:pPr eaLnBrk="1" hangingPunct="1"/>
            <a:r>
              <a:rPr lang="en-US" sz="2600"/>
              <a:t>Intrinsic</a:t>
            </a:r>
          </a:p>
          <a:p>
            <a:pPr lvl="1" eaLnBrk="1" hangingPunct="1"/>
            <a:r>
              <a:rPr lang="en-US" sz="2200"/>
              <a:t>Eager to learn</a:t>
            </a:r>
          </a:p>
          <a:p>
            <a:pPr lvl="1" eaLnBrk="1" hangingPunct="1"/>
            <a:r>
              <a:rPr lang="en-US" sz="2200"/>
              <a:t>Enjoy learning</a:t>
            </a:r>
          </a:p>
          <a:p>
            <a:pPr lvl="1" eaLnBrk="1" hangingPunct="1"/>
            <a:r>
              <a:rPr lang="en-US" sz="2200"/>
              <a:t>Welcome challenges</a:t>
            </a:r>
          </a:p>
          <a:p>
            <a:pPr lvl="1" eaLnBrk="1" hangingPunct="1"/>
            <a:r>
              <a:rPr lang="en-US" sz="2200"/>
              <a:t>Process information effectively</a:t>
            </a:r>
          </a:p>
        </p:txBody>
      </p:sp>
      <p:sp>
        <p:nvSpPr>
          <p:cNvPr id="17411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1850" y="1752600"/>
            <a:ext cx="3925888" cy="4267200"/>
          </a:xfrm>
        </p:spPr>
        <p:txBody>
          <a:bodyPr/>
          <a:lstStyle/>
          <a:p>
            <a:pPr eaLnBrk="1" hangingPunct="1"/>
            <a:r>
              <a:rPr lang="en-US" sz="2600"/>
              <a:t>Extrinsic</a:t>
            </a:r>
          </a:p>
          <a:p>
            <a:pPr lvl="1" eaLnBrk="1" hangingPunct="1"/>
            <a:r>
              <a:rPr lang="en-US" sz="2200"/>
              <a:t>Reluctant to engage in learning tasks</a:t>
            </a:r>
          </a:p>
          <a:p>
            <a:pPr lvl="1" eaLnBrk="1" hangingPunct="1"/>
            <a:r>
              <a:rPr lang="en-US" sz="2200"/>
              <a:t>Dislike learning</a:t>
            </a:r>
          </a:p>
          <a:p>
            <a:pPr lvl="1" eaLnBrk="1" hangingPunct="1"/>
            <a:r>
              <a:rPr lang="en-US" sz="2200"/>
              <a:t>Avoid challenges</a:t>
            </a:r>
          </a:p>
          <a:p>
            <a:pPr lvl="1" eaLnBrk="1" hangingPunct="1"/>
            <a:r>
              <a:rPr lang="en-US" sz="2200"/>
              <a:t>Process information superficially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400"/>
              <a:t>Effects of I vs. E Motivation on Student Learning</a:t>
            </a:r>
          </a:p>
        </p:txBody>
      </p:sp>
      <p:sp>
        <p:nvSpPr>
          <p:cNvPr id="1741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D55F69EF-1DA8-4AFC-B272-F42A32520010}" type="slidenum">
              <a:rPr lang="en-US" smtClean="0">
                <a:solidFill>
                  <a:prstClr val="white"/>
                </a:solidFill>
              </a:rPr>
              <a:pPr/>
              <a:t>8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667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cs-CZ" dirty="0" err="1"/>
              <a:t>Very</a:t>
            </a:r>
            <a:r>
              <a:rPr lang="cs-CZ" dirty="0"/>
              <a:t> </a:t>
            </a:r>
            <a:r>
              <a:rPr lang="cs-CZ" dirty="0" err="1"/>
              <a:t>little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yet</a:t>
            </a:r>
            <a:r>
              <a:rPr lang="cs-CZ" dirty="0"/>
              <a:t> </a:t>
            </a:r>
            <a:r>
              <a:rPr lang="cs-CZ" dirty="0" err="1"/>
              <a:t>known</a:t>
            </a:r>
            <a:r>
              <a:rPr lang="cs-CZ" dirty="0"/>
              <a:t> </a:t>
            </a:r>
            <a:r>
              <a:rPr lang="cs-CZ" dirty="0" err="1"/>
              <a:t>about</a:t>
            </a:r>
            <a:r>
              <a:rPr lang="cs-CZ" dirty="0"/>
              <a:t> </a:t>
            </a:r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achievement</a:t>
            </a:r>
            <a:r>
              <a:rPr lang="cs-CZ" dirty="0"/>
              <a:t> </a:t>
            </a:r>
            <a:r>
              <a:rPr lang="cs-CZ" dirty="0" err="1"/>
              <a:t>motives</a:t>
            </a:r>
            <a:r>
              <a:rPr lang="cs-CZ" dirty="0"/>
              <a:t> (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situationally</a:t>
            </a:r>
            <a:r>
              <a:rPr lang="cs-CZ" dirty="0"/>
              <a:t> </a:t>
            </a:r>
            <a:r>
              <a:rPr lang="cs-CZ" dirty="0" err="1"/>
              <a:t>activated</a:t>
            </a:r>
            <a:r>
              <a:rPr lang="cs-CZ" dirty="0"/>
              <a:t> </a:t>
            </a:r>
            <a:r>
              <a:rPr lang="cs-CZ" dirty="0" err="1"/>
              <a:t>states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achievement</a:t>
            </a:r>
            <a:r>
              <a:rPr lang="cs-CZ" dirty="0"/>
              <a:t> </a:t>
            </a:r>
            <a:r>
              <a:rPr lang="cs-CZ" dirty="0" err="1"/>
              <a:t>motivation</a:t>
            </a:r>
            <a:r>
              <a:rPr lang="cs-CZ" dirty="0"/>
              <a:t>) influence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acquisition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knowledge</a:t>
            </a:r>
            <a:r>
              <a:rPr lang="cs-CZ" dirty="0"/>
              <a:t>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skills</a:t>
            </a:r>
            <a:r>
              <a:rPr lang="cs-CZ" dirty="0"/>
              <a:t>. </a:t>
            </a:r>
            <a:r>
              <a:rPr lang="cs-CZ" dirty="0" err="1"/>
              <a:t>Achievement</a:t>
            </a:r>
            <a:r>
              <a:rPr lang="cs-CZ" dirty="0"/>
              <a:t> </a:t>
            </a:r>
            <a:r>
              <a:rPr lang="cs-CZ" dirty="0" err="1"/>
              <a:t>motivation</a:t>
            </a:r>
            <a:r>
              <a:rPr lang="cs-CZ" dirty="0"/>
              <a:t> </a:t>
            </a:r>
            <a:r>
              <a:rPr lang="cs-CZ" dirty="0" err="1"/>
              <a:t>research</a:t>
            </a:r>
            <a:r>
              <a:rPr lang="cs-CZ" dirty="0"/>
              <a:t> has,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decades</a:t>
            </a:r>
            <a:r>
              <a:rPr lang="cs-CZ" dirty="0"/>
              <a:t>, </a:t>
            </a:r>
            <a:r>
              <a:rPr lang="cs-CZ" dirty="0" err="1"/>
              <a:t>focused</a:t>
            </a:r>
            <a:r>
              <a:rPr lang="cs-CZ" dirty="0"/>
              <a:t> on performance </a:t>
            </a:r>
            <a:r>
              <a:rPr lang="cs-CZ" dirty="0" err="1"/>
              <a:t>criteria</a:t>
            </a:r>
            <a:r>
              <a:rPr lang="cs-CZ" dirty="0"/>
              <a:t>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neglected</a:t>
            </a:r>
            <a:r>
              <a:rPr lang="cs-CZ" dirty="0"/>
              <a:t> to </a:t>
            </a:r>
            <a:r>
              <a:rPr lang="cs-CZ" dirty="0" err="1"/>
              <a:t>clarify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relationship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motivation</a:t>
            </a:r>
            <a:r>
              <a:rPr lang="cs-CZ" dirty="0"/>
              <a:t>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learning</a:t>
            </a:r>
            <a:r>
              <a:rPr lang="cs-CZ" dirty="0"/>
              <a:t>. 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err="1"/>
              <a:t>Achievement</a:t>
            </a:r>
            <a:r>
              <a:rPr lang="cs-CZ" dirty="0"/>
              <a:t> </a:t>
            </a:r>
            <a:r>
              <a:rPr lang="cs-CZ" dirty="0" err="1"/>
              <a:t>motivation</a:t>
            </a:r>
            <a:endParaRPr lang="en-US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C4814FE-0ACD-4D78-B67F-EBC74D51A554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057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Rather</a:t>
            </a:r>
            <a:r>
              <a:rPr lang="cs-CZ" dirty="0"/>
              <a:t>, </a:t>
            </a:r>
            <a:r>
              <a:rPr lang="cs-CZ" dirty="0" err="1"/>
              <a:t>motivational</a:t>
            </a:r>
            <a:r>
              <a:rPr lang="cs-CZ" dirty="0"/>
              <a:t> </a:t>
            </a:r>
            <a:r>
              <a:rPr lang="cs-CZ" dirty="0" err="1"/>
              <a:t>phenomena</a:t>
            </a:r>
            <a:r>
              <a:rPr lang="cs-CZ" dirty="0"/>
              <a:t> </a:t>
            </a:r>
            <a:r>
              <a:rPr lang="cs-CZ" dirty="0" err="1"/>
              <a:t>must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studied</a:t>
            </a:r>
            <a:r>
              <a:rPr lang="cs-CZ" dirty="0"/>
              <a:t> </a:t>
            </a:r>
            <a:r>
              <a:rPr lang="cs-CZ" dirty="0" err="1"/>
              <a:t>during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learning</a:t>
            </a:r>
            <a:r>
              <a:rPr lang="cs-CZ" dirty="0"/>
              <a:t> </a:t>
            </a:r>
            <a:r>
              <a:rPr lang="cs-CZ" dirty="0" err="1"/>
              <a:t>process</a:t>
            </a:r>
            <a:r>
              <a:rPr lang="cs-CZ" dirty="0"/>
              <a:t> </a:t>
            </a:r>
            <a:r>
              <a:rPr lang="cs-CZ" dirty="0" err="1"/>
              <a:t>itself</a:t>
            </a:r>
            <a:r>
              <a:rPr lang="cs-CZ" dirty="0"/>
              <a:t>,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analyzed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context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cognitive</a:t>
            </a:r>
            <a:r>
              <a:rPr lang="cs-CZ" dirty="0"/>
              <a:t>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emotional</a:t>
            </a:r>
            <a:r>
              <a:rPr lang="cs-CZ" dirty="0"/>
              <a:t> </a:t>
            </a:r>
            <a:r>
              <a:rPr lang="cs-CZ" dirty="0" err="1"/>
              <a:t>processes</a:t>
            </a:r>
            <a:r>
              <a:rPr lang="cs-CZ" dirty="0"/>
              <a:t> </a:t>
            </a:r>
            <a:r>
              <a:rPr lang="cs-CZ" dirty="0" err="1"/>
              <a:t>occurring</a:t>
            </a:r>
            <a:r>
              <a:rPr lang="cs-CZ" dirty="0"/>
              <a:t> </a:t>
            </a:r>
            <a:r>
              <a:rPr lang="cs-CZ" dirty="0" err="1"/>
              <a:t>during</a:t>
            </a:r>
            <a:r>
              <a:rPr lang="cs-CZ" dirty="0"/>
              <a:t> </a:t>
            </a:r>
            <a:r>
              <a:rPr lang="cs-CZ" dirty="0" err="1"/>
              <a:t>task</a:t>
            </a:r>
            <a:r>
              <a:rPr lang="cs-CZ" dirty="0"/>
              <a:t> </a:t>
            </a:r>
            <a:r>
              <a:rPr lang="cs-CZ" dirty="0" err="1"/>
              <a:t>execution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/>
              <a:t>Achievement</a:t>
            </a:r>
            <a:r>
              <a:rPr lang="cs-CZ" dirty="0"/>
              <a:t> </a:t>
            </a:r>
            <a:r>
              <a:rPr lang="cs-CZ" dirty="0" err="1"/>
              <a:t>motivation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890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/>
          </a:p>
          <a:p>
            <a:pPr eaLnBrk="1" hangingPunct="1"/>
            <a:r>
              <a:rPr lang="en-US" dirty="0"/>
              <a:t>Our motivation to succeed in school or in other parts of life is affected by how we think.</a:t>
            </a:r>
            <a:endParaRPr lang="cs-CZ" dirty="0"/>
          </a:p>
          <a:p>
            <a:pPr eaLnBrk="1" hangingPunct="1"/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consequences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influence on </a:t>
            </a:r>
            <a:r>
              <a:rPr lang="cs-CZ" dirty="0" err="1"/>
              <a:t>feelings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success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failure</a:t>
            </a:r>
            <a:r>
              <a:rPr lang="cs-CZ" dirty="0"/>
              <a:t>?</a:t>
            </a:r>
            <a:endParaRPr lang="en-US" dirty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dirty="0"/>
              <a:t>Basic </a:t>
            </a:r>
            <a:r>
              <a:rPr lang="cs-CZ" sz="3200" dirty="0" err="1"/>
              <a:t>questions</a:t>
            </a:r>
            <a:endParaRPr lang="en-US" sz="3200" dirty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A715FAB9-17D6-4F17-B66A-40985CA48FBC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700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/>
              <a:t>Heckahausen</a:t>
            </a:r>
            <a:r>
              <a:rPr lang="cs-CZ" b="1" dirty="0"/>
              <a:t> </a:t>
            </a:r>
            <a:r>
              <a:rPr lang="cs-CZ" b="1" dirty="0" err="1"/>
              <a:t>extended</a:t>
            </a:r>
            <a:r>
              <a:rPr lang="cs-CZ" b="1" dirty="0"/>
              <a:t> </a:t>
            </a:r>
            <a:r>
              <a:rPr lang="cs-CZ" b="1" dirty="0" err="1"/>
              <a:t>cognite</a:t>
            </a:r>
            <a:r>
              <a:rPr lang="cs-CZ" b="1" dirty="0"/>
              <a:t> model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motivation</a:t>
            </a:r>
            <a:endParaRPr lang="cs-CZ" b="1" dirty="0"/>
          </a:p>
          <a:p>
            <a:r>
              <a:rPr lang="en-US" dirty="0"/>
              <a:t>The model maps out the general structure of goal-directed behavior. A given situation presents an individual with various action alternatives, temptations, and potential threats. Any action taken in this situation may bring about a specific outcome, which may in turn have certain consequences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Time</a:t>
            </a:r>
            <a:r>
              <a:rPr lang="cs-CZ" dirty="0"/>
              <a:t> </a:t>
            </a:r>
            <a:r>
              <a:rPr lang="cs-CZ" dirty="0" err="1"/>
              <a:t>perspective</a:t>
            </a:r>
            <a:r>
              <a:rPr lang="cs-CZ" dirty="0"/>
              <a:t>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motivation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299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err="1"/>
              <a:t>Heckhausen</a:t>
            </a:r>
            <a:r>
              <a:rPr lang="cs-CZ" dirty="0"/>
              <a:t> </a:t>
            </a:r>
            <a:r>
              <a:rPr lang="cs-CZ" dirty="0" err="1"/>
              <a:t>assumed</a:t>
            </a:r>
            <a:r>
              <a:rPr lang="cs-CZ" dirty="0"/>
              <a:t> </a:t>
            </a:r>
            <a:r>
              <a:rPr lang="cs-CZ" dirty="0" err="1"/>
              <a:t>intrinsic</a:t>
            </a:r>
            <a:r>
              <a:rPr lang="cs-CZ" dirty="0"/>
              <a:t> </a:t>
            </a:r>
            <a:r>
              <a:rPr lang="cs-CZ" dirty="0" err="1"/>
              <a:t>motivation</a:t>
            </a:r>
            <a:r>
              <a:rPr lang="cs-CZ" dirty="0"/>
              <a:t> to </a:t>
            </a:r>
            <a:r>
              <a:rPr lang="cs-CZ" dirty="0" err="1"/>
              <a:t>ensue</a:t>
            </a:r>
            <a:r>
              <a:rPr lang="cs-CZ" dirty="0"/>
              <a:t> </a:t>
            </a:r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action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desired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action</a:t>
            </a:r>
            <a:r>
              <a:rPr lang="cs-CZ" dirty="0"/>
              <a:t>,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anticipated</a:t>
            </a:r>
            <a:r>
              <a:rPr lang="cs-CZ" dirty="0"/>
              <a:t> </a:t>
            </a:r>
            <a:r>
              <a:rPr lang="cs-CZ" dirty="0" err="1"/>
              <a:t>consequences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 are </a:t>
            </a:r>
            <a:r>
              <a:rPr lang="cs-CZ" dirty="0" err="1"/>
              <a:t>thematically</a:t>
            </a:r>
            <a:r>
              <a:rPr lang="cs-CZ" dirty="0"/>
              <a:t> </a:t>
            </a:r>
            <a:r>
              <a:rPr lang="cs-CZ" dirty="0" err="1"/>
              <a:t>congruent</a:t>
            </a:r>
            <a:r>
              <a:rPr lang="cs-CZ" dirty="0"/>
              <a:t>.</a:t>
            </a:r>
          </a:p>
          <a:p>
            <a:pPr eaLnBrk="1" hangingPunct="1"/>
            <a:r>
              <a:rPr lang="cs-CZ" dirty="0"/>
              <a:t> </a:t>
            </a:r>
            <a:r>
              <a:rPr lang="cs-CZ" dirty="0" err="1"/>
              <a:t>fEx</a:t>
            </a:r>
            <a:r>
              <a:rPr lang="cs-CZ" dirty="0"/>
              <a:t>.:A student </a:t>
            </a:r>
            <a:r>
              <a:rPr lang="cs-CZ" dirty="0" err="1"/>
              <a:t>reads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article</a:t>
            </a:r>
            <a:r>
              <a:rPr lang="cs-CZ" dirty="0"/>
              <a:t> </a:t>
            </a:r>
            <a:r>
              <a:rPr lang="cs-CZ" dirty="0" err="1"/>
              <a:t>carefully</a:t>
            </a:r>
            <a:r>
              <a:rPr lang="cs-CZ" dirty="0"/>
              <a:t> (= </a:t>
            </a:r>
            <a:r>
              <a:rPr lang="cs-CZ" dirty="0" err="1"/>
              <a:t>action</a:t>
            </a:r>
            <a:r>
              <a:rPr lang="cs-CZ" dirty="0"/>
              <a:t>) </a:t>
            </a:r>
            <a:r>
              <a:rPr lang="cs-CZ" dirty="0" err="1"/>
              <a:t>because</a:t>
            </a:r>
            <a:r>
              <a:rPr lang="cs-CZ" dirty="0"/>
              <a:t>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wants</a:t>
            </a:r>
            <a:r>
              <a:rPr lang="cs-CZ" dirty="0"/>
              <a:t> to </a:t>
            </a:r>
            <a:r>
              <a:rPr lang="cs-CZ" dirty="0" err="1"/>
              <a:t>understand</a:t>
            </a:r>
            <a:r>
              <a:rPr lang="cs-CZ" dirty="0"/>
              <a:t> a </a:t>
            </a:r>
            <a:r>
              <a:rPr lang="cs-CZ" dirty="0" err="1"/>
              <a:t>certain</a:t>
            </a:r>
            <a:r>
              <a:rPr lang="cs-CZ" dirty="0"/>
              <a:t> </a:t>
            </a:r>
            <a:r>
              <a:rPr lang="cs-CZ" dirty="0" err="1"/>
              <a:t>topic</a:t>
            </a:r>
            <a:r>
              <a:rPr lang="cs-CZ" dirty="0"/>
              <a:t> (= </a:t>
            </a:r>
            <a:r>
              <a:rPr lang="cs-CZ" dirty="0" err="1"/>
              <a:t>outcome</a:t>
            </a:r>
            <a:r>
              <a:rPr lang="cs-CZ" dirty="0"/>
              <a:t>).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wants</a:t>
            </a:r>
            <a:r>
              <a:rPr lang="cs-CZ" dirty="0"/>
              <a:t> to </a:t>
            </a:r>
            <a:r>
              <a:rPr lang="cs-CZ" dirty="0" err="1"/>
              <a:t>understand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topic</a:t>
            </a:r>
            <a:r>
              <a:rPr lang="cs-CZ" dirty="0"/>
              <a:t> </a:t>
            </a:r>
            <a:r>
              <a:rPr lang="cs-CZ" dirty="0" err="1"/>
              <a:t>because</a:t>
            </a:r>
            <a:r>
              <a:rPr lang="cs-CZ" dirty="0"/>
              <a:t>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hopes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will</a:t>
            </a:r>
            <a:r>
              <a:rPr lang="cs-CZ" dirty="0"/>
              <a:t> help her </a:t>
            </a:r>
            <a:r>
              <a:rPr lang="cs-CZ" dirty="0" err="1"/>
              <a:t>solve</a:t>
            </a:r>
            <a:r>
              <a:rPr lang="cs-CZ" dirty="0"/>
              <a:t> a </a:t>
            </a:r>
            <a:r>
              <a:rPr lang="cs-CZ" dirty="0" err="1"/>
              <a:t>difficult</a:t>
            </a:r>
            <a:r>
              <a:rPr lang="cs-CZ" dirty="0"/>
              <a:t> </a:t>
            </a:r>
            <a:r>
              <a:rPr lang="cs-CZ" dirty="0" err="1"/>
              <a:t>problem</a:t>
            </a:r>
            <a:r>
              <a:rPr lang="cs-CZ" dirty="0"/>
              <a:t> (= </a:t>
            </a:r>
            <a:r>
              <a:rPr lang="cs-CZ" dirty="0" err="1"/>
              <a:t>consequences</a:t>
            </a:r>
            <a:r>
              <a:rPr lang="cs-CZ" dirty="0"/>
              <a:t>). </a:t>
            </a:r>
            <a:endParaRPr lang="en-US" dirty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/>
              <a:t>Do </a:t>
            </a:r>
            <a:r>
              <a:rPr lang="en-US" sz="3600" dirty="0"/>
              <a:t>cognitive factors affect motivation?</a:t>
            </a:r>
            <a:endParaRPr lang="en-US" sz="3200" dirty="0"/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0FD0F7A-3461-4142-AD6A-A499C393B671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843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3" cstate="print"/>
          <a:srcRect l="28441" t="35081" r="37808" b="24918"/>
          <a:stretch>
            <a:fillRect/>
          </a:stretch>
        </p:blipFill>
        <p:spPr bwMode="auto">
          <a:xfrm>
            <a:off x="1447801" y="2281042"/>
            <a:ext cx="5319896" cy="3281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1202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38600"/>
          </a:xfrm>
        </p:spPr>
        <p:txBody>
          <a:bodyPr/>
          <a:lstStyle/>
          <a:p>
            <a:r>
              <a:rPr lang="cs-CZ" dirty="0"/>
              <a:t>1. </a:t>
            </a:r>
            <a:r>
              <a:rPr lang="cs-CZ" dirty="0" err="1"/>
              <a:t>Situation</a:t>
            </a:r>
            <a:r>
              <a:rPr lang="cs-CZ" dirty="0"/>
              <a:t>-</a:t>
            </a:r>
            <a:r>
              <a:rPr lang="cs-CZ" dirty="0" err="1"/>
              <a:t>outcome</a:t>
            </a:r>
            <a:r>
              <a:rPr lang="cs-CZ" dirty="0"/>
              <a:t> </a:t>
            </a:r>
            <a:r>
              <a:rPr lang="cs-CZ" dirty="0" err="1"/>
              <a:t>expectancies</a:t>
            </a:r>
            <a:r>
              <a:rPr lang="cs-CZ" dirty="0"/>
              <a:t> (</a:t>
            </a:r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likely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desired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 </a:t>
            </a:r>
            <a:r>
              <a:rPr lang="cs-CZ" dirty="0" err="1"/>
              <a:t>will</a:t>
            </a:r>
            <a:r>
              <a:rPr lang="cs-CZ" dirty="0"/>
              <a:t> </a:t>
            </a:r>
            <a:r>
              <a:rPr lang="cs-CZ" dirty="0" err="1"/>
              <a:t>ensue</a:t>
            </a:r>
            <a:r>
              <a:rPr lang="cs-CZ" dirty="0"/>
              <a:t> </a:t>
            </a:r>
            <a:r>
              <a:rPr lang="cs-CZ" dirty="0" err="1"/>
              <a:t>without</a:t>
            </a:r>
            <a:r>
              <a:rPr lang="cs-CZ" dirty="0"/>
              <a:t> </a:t>
            </a:r>
            <a:r>
              <a:rPr lang="cs-CZ" dirty="0" err="1"/>
              <a:t>intervention</a:t>
            </a:r>
            <a:r>
              <a:rPr lang="cs-CZ" dirty="0"/>
              <a:t> on my part?),</a:t>
            </a:r>
          </a:p>
          <a:p>
            <a:r>
              <a:rPr lang="cs-CZ" dirty="0"/>
              <a:t>2.Action-</a:t>
            </a:r>
            <a:r>
              <a:rPr lang="cs-CZ" dirty="0" err="1"/>
              <a:t>outcome</a:t>
            </a:r>
            <a:r>
              <a:rPr lang="cs-CZ" dirty="0"/>
              <a:t> </a:t>
            </a:r>
            <a:r>
              <a:rPr lang="cs-CZ" dirty="0" err="1"/>
              <a:t>expectancies</a:t>
            </a:r>
            <a:r>
              <a:rPr lang="cs-CZ" dirty="0"/>
              <a:t> (</a:t>
            </a:r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likely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/>
              <a:t> my </a:t>
            </a:r>
            <a:r>
              <a:rPr lang="cs-CZ" dirty="0" err="1"/>
              <a:t>action</a:t>
            </a:r>
            <a:r>
              <a:rPr lang="cs-CZ" dirty="0"/>
              <a:t> </a:t>
            </a:r>
            <a:r>
              <a:rPr lang="cs-CZ" dirty="0" err="1"/>
              <a:t>will</a:t>
            </a:r>
            <a:r>
              <a:rPr lang="cs-CZ" dirty="0"/>
              <a:t> </a:t>
            </a:r>
            <a:r>
              <a:rPr lang="cs-CZ" dirty="0" err="1"/>
              <a:t>lead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desired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?)</a:t>
            </a:r>
          </a:p>
          <a:p>
            <a:endParaRPr lang="en-US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52600"/>
          </a:xfrm>
        </p:spPr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dirty="0" err="1"/>
              <a:t>Four</a:t>
            </a:r>
            <a:r>
              <a:rPr lang="en-US" dirty="0"/>
              <a:t> types of expectancies, as well as on the incentives in place:</a:t>
            </a:r>
            <a:br>
              <a:rPr lang="en-US" dirty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423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3. </a:t>
            </a:r>
            <a:r>
              <a:rPr lang="cs-CZ" dirty="0" err="1"/>
              <a:t>Outcome</a:t>
            </a:r>
            <a:r>
              <a:rPr lang="cs-CZ" dirty="0"/>
              <a:t>-</a:t>
            </a:r>
            <a:r>
              <a:rPr lang="cs-CZ" dirty="0" err="1"/>
              <a:t>consequence</a:t>
            </a:r>
            <a:r>
              <a:rPr lang="cs-CZ" dirty="0"/>
              <a:t> </a:t>
            </a:r>
            <a:r>
              <a:rPr lang="cs-CZ" dirty="0" err="1"/>
              <a:t>expectancies</a:t>
            </a:r>
            <a:r>
              <a:rPr lang="cs-CZ" dirty="0"/>
              <a:t> (</a:t>
            </a:r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likely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 </a:t>
            </a:r>
            <a:r>
              <a:rPr lang="cs-CZ" dirty="0" err="1"/>
              <a:t>will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desired</a:t>
            </a:r>
            <a:r>
              <a:rPr lang="cs-CZ" dirty="0"/>
              <a:t> </a:t>
            </a:r>
            <a:r>
              <a:rPr lang="cs-CZ" dirty="0" err="1"/>
              <a:t>consequences</a:t>
            </a:r>
            <a:r>
              <a:rPr lang="cs-CZ" dirty="0"/>
              <a:t>?).</a:t>
            </a:r>
          </a:p>
          <a:p>
            <a:r>
              <a:rPr lang="cs-CZ" dirty="0"/>
              <a:t>4. </a:t>
            </a:r>
            <a:r>
              <a:rPr lang="en-US" dirty="0"/>
              <a:t>Incentives of anticipated consequences: The incentive value of the anticipated consequences is a further factor in the equation.</a:t>
            </a:r>
          </a:p>
          <a:p>
            <a:endParaRPr lang="en-US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Four</a:t>
            </a:r>
            <a:r>
              <a:rPr lang="en-US" dirty="0"/>
              <a:t> types of expectancies, as well as on the incentives in place: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503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err="1"/>
              <a:t>All</a:t>
            </a:r>
            <a:r>
              <a:rPr lang="cs-CZ" sz="2400" dirty="0"/>
              <a:t> </a:t>
            </a:r>
            <a:r>
              <a:rPr lang="cs-CZ" sz="2400" dirty="0" err="1"/>
              <a:t>four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following</a:t>
            </a:r>
            <a:r>
              <a:rPr lang="cs-CZ" sz="2400" dirty="0"/>
              <a:t> </a:t>
            </a:r>
            <a:r>
              <a:rPr lang="cs-CZ" sz="2400" dirty="0" err="1"/>
              <a:t>conditions</a:t>
            </a:r>
            <a:r>
              <a:rPr lang="cs-CZ" sz="2400" dirty="0"/>
              <a:t> </a:t>
            </a:r>
            <a:r>
              <a:rPr lang="cs-CZ" sz="2400" dirty="0" err="1"/>
              <a:t>must</a:t>
            </a:r>
            <a:r>
              <a:rPr lang="cs-CZ" sz="2400" dirty="0"/>
              <a:t> </a:t>
            </a:r>
            <a:r>
              <a:rPr lang="cs-CZ" sz="2400" dirty="0" err="1"/>
              <a:t>be</a:t>
            </a:r>
            <a:r>
              <a:rPr lang="cs-CZ" sz="2400" dirty="0"/>
              <a:t> met </a:t>
            </a:r>
            <a:r>
              <a:rPr lang="cs-CZ" sz="2400" dirty="0" err="1"/>
              <a:t>if</a:t>
            </a:r>
            <a:r>
              <a:rPr lang="cs-CZ" sz="2400" dirty="0"/>
              <a:t> a student </a:t>
            </a:r>
            <a:r>
              <a:rPr lang="cs-CZ" sz="2400" dirty="0" err="1"/>
              <a:t>is</a:t>
            </a:r>
            <a:r>
              <a:rPr lang="cs-CZ" sz="2400" dirty="0"/>
              <a:t> to do </a:t>
            </a:r>
            <a:r>
              <a:rPr lang="cs-CZ" sz="2400" dirty="0" err="1"/>
              <a:t>sufficient</a:t>
            </a:r>
            <a:r>
              <a:rPr lang="cs-CZ" sz="2400" dirty="0"/>
              <a:t> </a:t>
            </a:r>
            <a:r>
              <a:rPr lang="cs-CZ" sz="2400" dirty="0" err="1"/>
              <a:t>preparation</a:t>
            </a:r>
            <a:r>
              <a:rPr lang="cs-CZ" sz="2400" dirty="0"/>
              <a:t> </a:t>
            </a:r>
            <a:r>
              <a:rPr lang="cs-CZ" sz="2400" dirty="0" err="1"/>
              <a:t>for</a:t>
            </a:r>
            <a:r>
              <a:rPr lang="cs-CZ" sz="2400" dirty="0"/>
              <a:t> </a:t>
            </a:r>
            <a:r>
              <a:rPr lang="cs-CZ" sz="2400" dirty="0" err="1"/>
              <a:t>an</a:t>
            </a:r>
            <a:r>
              <a:rPr lang="cs-CZ" sz="2400" dirty="0"/>
              <a:t> </a:t>
            </a:r>
            <a:r>
              <a:rPr lang="cs-CZ" sz="2400" dirty="0" err="1"/>
              <a:t>exam</a:t>
            </a:r>
            <a:r>
              <a:rPr lang="cs-CZ" sz="2400" dirty="0"/>
              <a:t>. </a:t>
            </a:r>
            <a:r>
              <a:rPr lang="cs-CZ" sz="2400" dirty="0" err="1"/>
              <a:t>The</a:t>
            </a:r>
            <a:r>
              <a:rPr lang="cs-CZ" sz="2400" dirty="0"/>
              <a:t> student </a:t>
            </a:r>
            <a:r>
              <a:rPr lang="cs-CZ" sz="2400" dirty="0" err="1"/>
              <a:t>must</a:t>
            </a:r>
            <a:r>
              <a:rPr lang="cs-CZ" sz="2400" dirty="0"/>
              <a:t> </a:t>
            </a:r>
            <a:r>
              <a:rPr lang="cs-CZ" sz="2400" dirty="0" err="1"/>
              <a:t>be</a:t>
            </a:r>
            <a:r>
              <a:rPr lang="cs-CZ" sz="2400" dirty="0"/>
              <a:t> </a:t>
            </a:r>
            <a:r>
              <a:rPr lang="cs-CZ" sz="2400" dirty="0" err="1"/>
              <a:t>confident</a:t>
            </a:r>
            <a:r>
              <a:rPr lang="cs-CZ" sz="2400" dirty="0"/>
              <a:t> </a:t>
            </a:r>
            <a:r>
              <a:rPr lang="cs-CZ" sz="2400" dirty="0" err="1"/>
              <a:t>that</a:t>
            </a:r>
            <a:r>
              <a:rPr lang="cs-CZ" sz="2400" dirty="0"/>
              <a:t>:</a:t>
            </a:r>
          </a:p>
          <a:p>
            <a:r>
              <a:rPr lang="cs-CZ" sz="2400" dirty="0"/>
              <a:t>1. </a:t>
            </a:r>
            <a:r>
              <a:rPr lang="cs-CZ" sz="2400" dirty="0" err="1"/>
              <a:t>she</a:t>
            </a:r>
            <a:r>
              <a:rPr lang="cs-CZ" sz="2400" dirty="0"/>
              <a:t> </a:t>
            </a:r>
            <a:r>
              <a:rPr lang="cs-CZ" sz="2400" dirty="0" err="1"/>
              <a:t>will</a:t>
            </a:r>
            <a:r>
              <a:rPr lang="cs-CZ" sz="2400" dirty="0"/>
              <a:t> not </a:t>
            </a:r>
            <a:r>
              <a:rPr lang="cs-CZ" sz="2400" dirty="0" err="1"/>
              <a:t>get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desired</a:t>
            </a:r>
            <a:r>
              <a:rPr lang="cs-CZ" sz="2400" dirty="0"/>
              <a:t> grade </a:t>
            </a:r>
            <a:r>
              <a:rPr lang="cs-CZ" sz="2400" dirty="0" err="1"/>
              <a:t>unless</a:t>
            </a:r>
            <a:r>
              <a:rPr lang="cs-CZ" sz="2400" dirty="0"/>
              <a:t> </a:t>
            </a:r>
            <a:r>
              <a:rPr lang="cs-CZ" sz="2400" dirty="0" err="1"/>
              <a:t>she</a:t>
            </a:r>
            <a:r>
              <a:rPr lang="cs-CZ" sz="2400" dirty="0"/>
              <a:t> </a:t>
            </a:r>
            <a:r>
              <a:rPr lang="cs-CZ" sz="2400" dirty="0" err="1"/>
              <a:t>prepares</a:t>
            </a:r>
            <a:r>
              <a:rPr lang="cs-CZ" sz="2400" dirty="0"/>
              <a:t> </a:t>
            </a:r>
            <a:r>
              <a:rPr lang="cs-CZ" sz="2400" dirty="0" err="1"/>
              <a:t>for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exam</a:t>
            </a:r>
            <a:r>
              <a:rPr lang="cs-CZ" sz="2400" dirty="0"/>
              <a:t>,</a:t>
            </a:r>
          </a:p>
          <a:p>
            <a:r>
              <a:rPr lang="cs-CZ" sz="2400" dirty="0"/>
              <a:t> 2. </a:t>
            </a:r>
            <a:r>
              <a:rPr lang="cs-CZ" sz="2400" dirty="0" err="1"/>
              <a:t>she</a:t>
            </a:r>
            <a:r>
              <a:rPr lang="cs-CZ" sz="2400" dirty="0"/>
              <a:t> </a:t>
            </a:r>
            <a:r>
              <a:rPr lang="cs-CZ" sz="2400" dirty="0" err="1"/>
              <a:t>can</a:t>
            </a:r>
            <a:r>
              <a:rPr lang="cs-CZ" sz="2400" dirty="0"/>
              <a:t> influence </a:t>
            </a:r>
            <a:r>
              <a:rPr lang="cs-CZ" sz="2400" dirty="0" err="1"/>
              <a:t>the</a:t>
            </a:r>
            <a:r>
              <a:rPr lang="cs-CZ" sz="2400" dirty="0"/>
              <a:t> grade </a:t>
            </a:r>
            <a:r>
              <a:rPr lang="cs-CZ" sz="2400" dirty="0" err="1"/>
              <a:t>attained</a:t>
            </a:r>
            <a:r>
              <a:rPr lang="cs-CZ" sz="2400" dirty="0"/>
              <a:t> by </a:t>
            </a:r>
            <a:r>
              <a:rPr lang="cs-CZ" sz="2400" dirty="0" err="1"/>
              <a:t>preparing</a:t>
            </a:r>
            <a:r>
              <a:rPr lang="cs-CZ" sz="2400" dirty="0"/>
              <a:t> </a:t>
            </a:r>
            <a:r>
              <a:rPr lang="cs-CZ" sz="2400" dirty="0" err="1"/>
              <a:t>for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exam</a:t>
            </a:r>
            <a:r>
              <a:rPr lang="cs-CZ" sz="2400" dirty="0"/>
              <a:t>,</a:t>
            </a:r>
          </a:p>
          <a:p>
            <a:r>
              <a:rPr lang="cs-CZ" sz="2400" dirty="0"/>
              <a:t> 3. </a:t>
            </a:r>
            <a:r>
              <a:rPr lang="cs-CZ" sz="2400" dirty="0" err="1"/>
              <a:t>the</a:t>
            </a:r>
            <a:r>
              <a:rPr lang="cs-CZ" sz="2400" dirty="0"/>
              <a:t> grade </a:t>
            </a:r>
            <a:r>
              <a:rPr lang="cs-CZ" sz="2400" dirty="0" err="1"/>
              <a:t>is</a:t>
            </a:r>
            <a:r>
              <a:rPr lang="cs-CZ" sz="2400" dirty="0"/>
              <a:t> </a:t>
            </a:r>
            <a:r>
              <a:rPr lang="cs-CZ" sz="2400" dirty="0" err="1"/>
              <a:t>certain</a:t>
            </a:r>
            <a:r>
              <a:rPr lang="cs-CZ" sz="2400" dirty="0"/>
              <a:t> to </a:t>
            </a:r>
            <a:r>
              <a:rPr lang="cs-CZ" sz="2400" dirty="0" err="1"/>
              <a:t>have</a:t>
            </a:r>
            <a:r>
              <a:rPr lang="cs-CZ" sz="2400" dirty="0"/>
              <a:t> </a:t>
            </a:r>
            <a:r>
              <a:rPr lang="cs-CZ" sz="2400" dirty="0" err="1"/>
              <a:t>consequences</a:t>
            </a:r>
            <a:r>
              <a:rPr lang="cs-CZ" sz="2400" dirty="0"/>
              <a:t>, </a:t>
            </a:r>
            <a:r>
              <a:rPr lang="cs-CZ" sz="2400" dirty="0" err="1"/>
              <a:t>and</a:t>
            </a:r>
            <a:r>
              <a:rPr lang="cs-CZ" sz="2400" dirty="0"/>
              <a:t> </a:t>
            </a:r>
            <a:r>
              <a:rPr lang="cs-CZ" sz="2400" dirty="0" err="1"/>
              <a:t>that</a:t>
            </a:r>
            <a:r>
              <a:rPr lang="cs-CZ" sz="2400" dirty="0"/>
              <a:t> </a:t>
            </a:r>
          </a:p>
          <a:p>
            <a:r>
              <a:rPr lang="cs-CZ" sz="2400" dirty="0"/>
              <a:t>4. these </a:t>
            </a:r>
            <a:r>
              <a:rPr lang="cs-CZ" sz="2400" dirty="0" err="1"/>
              <a:t>consequences</a:t>
            </a:r>
            <a:r>
              <a:rPr lang="cs-CZ" sz="2400" dirty="0"/>
              <a:t> are </a:t>
            </a:r>
            <a:r>
              <a:rPr lang="cs-CZ" sz="2400" dirty="0" err="1"/>
              <a:t>sufficiently</a:t>
            </a:r>
            <a:r>
              <a:rPr lang="cs-CZ" sz="2400" dirty="0"/>
              <a:t> </a:t>
            </a:r>
            <a:r>
              <a:rPr lang="cs-CZ" sz="2400" dirty="0" err="1"/>
              <a:t>important</a:t>
            </a:r>
            <a:r>
              <a:rPr lang="cs-CZ" sz="2400" dirty="0"/>
              <a:t> to her.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will</a:t>
            </a:r>
            <a:r>
              <a:rPr lang="cs-CZ" dirty="0"/>
              <a:t> </a:t>
            </a:r>
            <a:r>
              <a:rPr lang="cs-CZ" dirty="0" err="1"/>
              <a:t>prepare</a:t>
            </a:r>
            <a:r>
              <a:rPr lang="cs-CZ" dirty="0"/>
              <a:t> to </a:t>
            </a:r>
            <a:r>
              <a:rPr lang="cs-CZ" dirty="0" err="1"/>
              <a:t>exam</a:t>
            </a:r>
            <a:r>
              <a:rPr lang="cs-CZ" dirty="0"/>
              <a:t>?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0838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student </a:t>
            </a:r>
            <a:r>
              <a:rPr lang="cs-CZ" dirty="0" err="1"/>
              <a:t>will</a:t>
            </a:r>
            <a:r>
              <a:rPr lang="cs-CZ" dirty="0"/>
              <a:t> not </a:t>
            </a:r>
            <a:r>
              <a:rPr lang="cs-CZ" dirty="0" err="1"/>
              <a:t>prepare</a:t>
            </a:r>
            <a:r>
              <a:rPr lang="cs-CZ" dirty="0"/>
              <a:t> </a:t>
            </a:r>
            <a:r>
              <a:rPr lang="cs-CZ" dirty="0" err="1"/>
              <a:t>properly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exam</a:t>
            </a:r>
            <a:r>
              <a:rPr lang="cs-CZ" dirty="0"/>
              <a:t> </a:t>
            </a:r>
            <a:r>
              <a:rPr lang="cs-CZ" dirty="0" err="1"/>
              <a:t>unless</a:t>
            </a:r>
            <a:r>
              <a:rPr lang="cs-CZ" dirty="0"/>
              <a:t> </a:t>
            </a:r>
            <a:r>
              <a:rPr lang="cs-CZ" dirty="0" err="1"/>
              <a:t>all</a:t>
            </a:r>
            <a:r>
              <a:rPr lang="cs-CZ" dirty="0"/>
              <a:t> </a:t>
            </a:r>
            <a:r>
              <a:rPr lang="cs-CZ" dirty="0" err="1"/>
              <a:t>four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these </a:t>
            </a:r>
            <a:r>
              <a:rPr lang="cs-CZ" dirty="0" err="1"/>
              <a:t>conditions</a:t>
            </a:r>
            <a:r>
              <a:rPr lang="cs-CZ" dirty="0"/>
              <a:t> are met.</a:t>
            </a:r>
          </a:p>
          <a:p>
            <a:r>
              <a:rPr lang="cs-CZ" dirty="0"/>
              <a:t>1.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seems</a:t>
            </a:r>
            <a:r>
              <a:rPr lang="cs-CZ" dirty="0"/>
              <a:t> </a:t>
            </a:r>
            <a:r>
              <a:rPr lang="cs-CZ" dirty="0" err="1"/>
              <a:t>unnecessary</a:t>
            </a:r>
            <a:r>
              <a:rPr lang="cs-CZ" dirty="0"/>
              <a:t> to study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exam</a:t>
            </a:r>
            <a:r>
              <a:rPr lang="cs-CZ" dirty="0"/>
              <a:t>, </a:t>
            </a:r>
          </a:p>
          <a:p>
            <a:r>
              <a:rPr lang="cs-CZ" dirty="0"/>
              <a:t>2.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seems</a:t>
            </a:r>
            <a:r>
              <a:rPr lang="cs-CZ" dirty="0"/>
              <a:t> </a:t>
            </a:r>
            <a:r>
              <a:rPr lang="cs-CZ" dirty="0" err="1"/>
              <a:t>pointless</a:t>
            </a:r>
            <a:r>
              <a:rPr lang="cs-CZ" dirty="0"/>
              <a:t> to study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exam</a:t>
            </a:r>
            <a:r>
              <a:rPr lang="cs-CZ" dirty="0"/>
              <a:t>, 3.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exam</a:t>
            </a:r>
            <a:r>
              <a:rPr lang="cs-CZ" dirty="0"/>
              <a:t> grade </a:t>
            </a:r>
            <a:r>
              <a:rPr lang="cs-CZ" dirty="0" err="1"/>
              <a:t>is</a:t>
            </a:r>
            <a:r>
              <a:rPr lang="cs-CZ" dirty="0"/>
              <a:t> not </a:t>
            </a:r>
            <a:r>
              <a:rPr lang="cs-CZ" dirty="0" err="1"/>
              <a:t>certain</a:t>
            </a:r>
            <a:r>
              <a:rPr lang="cs-CZ" dirty="0"/>
              <a:t> to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consequences</a:t>
            </a:r>
            <a:r>
              <a:rPr lang="cs-CZ" dirty="0"/>
              <a:t>, </a:t>
            </a:r>
            <a:r>
              <a:rPr lang="cs-CZ" dirty="0" err="1"/>
              <a:t>or</a:t>
            </a:r>
            <a:r>
              <a:rPr lang="cs-CZ" dirty="0"/>
              <a:t> </a:t>
            </a:r>
          </a:p>
          <a:p>
            <a:r>
              <a:rPr lang="cs-CZ" dirty="0"/>
              <a:t>4.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possible</a:t>
            </a:r>
            <a:r>
              <a:rPr lang="cs-CZ" dirty="0"/>
              <a:t> </a:t>
            </a:r>
            <a:r>
              <a:rPr lang="cs-CZ" dirty="0" err="1"/>
              <a:t>consequences</a:t>
            </a:r>
            <a:r>
              <a:rPr lang="cs-CZ" dirty="0"/>
              <a:t> </a:t>
            </a:r>
            <a:r>
              <a:rPr lang="cs-CZ" dirty="0" err="1"/>
              <a:t>seem</a:t>
            </a:r>
            <a:r>
              <a:rPr lang="cs-CZ" dirty="0"/>
              <a:t> </a:t>
            </a:r>
            <a:r>
              <a:rPr lang="cs-CZ" dirty="0" err="1"/>
              <a:t>unimportant</a:t>
            </a:r>
            <a:r>
              <a:rPr lang="cs-CZ" dirty="0"/>
              <a:t>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When</a:t>
            </a:r>
            <a:r>
              <a:rPr lang="cs-CZ" sz="3200" dirty="0"/>
              <a:t> </a:t>
            </a:r>
            <a:r>
              <a:rPr lang="cs-CZ" sz="3200" dirty="0" err="1"/>
              <a:t>you</a:t>
            </a:r>
            <a:r>
              <a:rPr lang="cs-CZ" sz="3200" dirty="0"/>
              <a:t> </a:t>
            </a:r>
            <a:r>
              <a:rPr lang="cs-CZ" sz="3200" dirty="0" err="1"/>
              <a:t>weren</a:t>
            </a:r>
            <a:r>
              <a:rPr lang="cs-CZ" sz="3200" dirty="0"/>
              <a:t>´t </a:t>
            </a:r>
            <a:r>
              <a:rPr lang="cs-CZ" sz="3200" dirty="0" err="1"/>
              <a:t>prepare</a:t>
            </a:r>
            <a:r>
              <a:rPr lang="cs-CZ" sz="3200" dirty="0"/>
              <a:t> to </a:t>
            </a:r>
            <a:r>
              <a:rPr lang="cs-CZ" sz="3200" dirty="0" err="1"/>
              <a:t>exam</a:t>
            </a:r>
            <a:r>
              <a:rPr lang="cs-CZ" sz="3200" dirty="0"/>
              <a:t>?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4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None/>
            </a:pPr>
            <a:r>
              <a:rPr lang="cs-CZ" dirty="0" err="1"/>
              <a:t>Watch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video.</a:t>
            </a:r>
          </a:p>
          <a:p>
            <a:pPr eaLnBrk="1" hangingPunct="1">
              <a:buNone/>
            </a:pPr>
            <a:r>
              <a:rPr lang="en-US" dirty="0">
                <a:hlinkClick r:id="rId3"/>
              </a:rPr>
              <a:t>https://www.youtube.com/watch?v=x3S0xS2hdi4</a:t>
            </a:r>
            <a:endParaRPr lang="cs-CZ" dirty="0"/>
          </a:p>
          <a:p>
            <a:pPr eaLnBrk="1" hangingPunct="1">
              <a:buNone/>
            </a:pPr>
            <a:r>
              <a:rPr lang="cs-CZ" dirty="0"/>
              <a:t>https://www.youtube.com/watch?v=Yo4WF3cSd9Q</a:t>
            </a:r>
          </a:p>
          <a:p>
            <a:pPr eaLnBrk="1" hangingPunct="1">
              <a:buNone/>
            </a:pPr>
            <a:r>
              <a:rPr lang="cs-CZ" dirty="0" err="1"/>
              <a:t>Try</a:t>
            </a:r>
            <a:r>
              <a:rPr lang="cs-CZ" dirty="0"/>
              <a:t> to </a:t>
            </a:r>
            <a:r>
              <a:rPr lang="cs-CZ" dirty="0" err="1"/>
              <a:t>discuss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partner </a:t>
            </a:r>
            <a:r>
              <a:rPr lang="cs-CZ" dirty="0" err="1"/>
              <a:t>about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research</a:t>
            </a:r>
            <a:r>
              <a:rPr lang="cs-CZ" dirty="0"/>
              <a:t>. </a:t>
            </a:r>
          </a:p>
          <a:p>
            <a:pPr eaLnBrk="1" hangingPunct="1">
              <a:buNone/>
            </a:pPr>
            <a:r>
              <a:rPr lang="cs-CZ" dirty="0" err="1"/>
              <a:t>Try</a:t>
            </a:r>
            <a:r>
              <a:rPr lang="cs-CZ" dirty="0"/>
              <a:t> to </a:t>
            </a:r>
            <a:r>
              <a:rPr lang="cs-CZ" dirty="0" err="1"/>
              <a:t>describe</a:t>
            </a:r>
            <a:r>
              <a:rPr lang="cs-CZ" dirty="0"/>
              <a:t> term „</a:t>
            </a:r>
            <a:r>
              <a:rPr lang="cs-CZ" dirty="0" err="1"/>
              <a:t>time</a:t>
            </a:r>
            <a:r>
              <a:rPr lang="cs-CZ" dirty="0"/>
              <a:t> </a:t>
            </a:r>
            <a:r>
              <a:rPr lang="cs-CZ" dirty="0" err="1"/>
              <a:t>perspective</a:t>
            </a:r>
            <a:r>
              <a:rPr lang="cs-CZ" dirty="0"/>
              <a:t>“.</a:t>
            </a:r>
            <a:endParaRPr lang="en-US" dirty="0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err="1"/>
              <a:t>Time</a:t>
            </a:r>
            <a:r>
              <a:rPr lang="cs-CZ" sz="4000" dirty="0"/>
              <a:t> </a:t>
            </a:r>
            <a:r>
              <a:rPr lang="cs-CZ" sz="4000" dirty="0" err="1"/>
              <a:t>perspective</a:t>
            </a:r>
            <a:r>
              <a:rPr lang="cs-CZ" sz="4000" dirty="0"/>
              <a:t> </a:t>
            </a:r>
            <a:r>
              <a:rPr lang="cs-CZ" sz="4000" dirty="0" err="1"/>
              <a:t>and</a:t>
            </a:r>
            <a:r>
              <a:rPr lang="cs-CZ" sz="4000" dirty="0"/>
              <a:t> </a:t>
            </a:r>
            <a:r>
              <a:rPr lang="cs-CZ" sz="4000" dirty="0" err="1"/>
              <a:t>achievement</a:t>
            </a:r>
            <a:endParaRPr lang="en-US" sz="4000" dirty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F4049B40-D299-46AC-89E5-F9883030C75B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180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Watch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video </a:t>
            </a:r>
          </a:p>
          <a:p>
            <a:r>
              <a:rPr lang="cs-CZ" dirty="0">
                <a:hlinkClick r:id="rId2"/>
              </a:rPr>
              <a:t>http://www.</a:t>
            </a:r>
            <a:r>
              <a:rPr lang="cs-CZ" dirty="0" err="1">
                <a:hlinkClick r:id="rId2"/>
              </a:rPr>
              <a:t>ted.com</a:t>
            </a:r>
            <a:r>
              <a:rPr lang="cs-CZ" dirty="0">
                <a:hlinkClick r:id="rId2"/>
              </a:rPr>
              <a:t>/</a:t>
            </a:r>
            <a:r>
              <a:rPr lang="cs-CZ" dirty="0" err="1">
                <a:hlinkClick r:id="rId2"/>
              </a:rPr>
              <a:t>talks</a:t>
            </a:r>
            <a:r>
              <a:rPr lang="cs-CZ" dirty="0">
                <a:hlinkClick r:id="rId2"/>
              </a:rPr>
              <a:t>/</a:t>
            </a:r>
            <a:r>
              <a:rPr lang="cs-CZ" dirty="0" err="1">
                <a:hlinkClick r:id="rId2"/>
              </a:rPr>
              <a:t>philip</a:t>
            </a:r>
            <a:r>
              <a:rPr lang="cs-CZ" dirty="0">
                <a:hlinkClick r:id="rId2"/>
              </a:rPr>
              <a:t>_</a:t>
            </a:r>
            <a:r>
              <a:rPr lang="cs-CZ" dirty="0" err="1">
                <a:hlinkClick r:id="rId2"/>
              </a:rPr>
              <a:t>zimbardo</a:t>
            </a:r>
            <a:r>
              <a:rPr lang="cs-CZ" dirty="0">
                <a:hlinkClick r:id="rId2"/>
              </a:rPr>
              <a:t>_</a:t>
            </a:r>
            <a:r>
              <a:rPr lang="cs-CZ" dirty="0" err="1">
                <a:hlinkClick r:id="rId2"/>
              </a:rPr>
              <a:t>prescribes</a:t>
            </a:r>
            <a:r>
              <a:rPr lang="cs-CZ" dirty="0">
                <a:hlinkClick r:id="rId2"/>
              </a:rPr>
              <a:t>_a_</a:t>
            </a:r>
            <a:r>
              <a:rPr lang="cs-CZ" dirty="0" err="1">
                <a:hlinkClick r:id="rId2"/>
              </a:rPr>
              <a:t>healthy</a:t>
            </a:r>
            <a:r>
              <a:rPr lang="cs-CZ" dirty="0">
                <a:hlinkClick r:id="rId2"/>
              </a:rPr>
              <a:t>_</a:t>
            </a:r>
            <a:r>
              <a:rPr lang="cs-CZ" dirty="0" err="1">
                <a:hlinkClick r:id="rId2"/>
              </a:rPr>
              <a:t>take</a:t>
            </a:r>
            <a:r>
              <a:rPr lang="cs-CZ" dirty="0">
                <a:hlinkClick r:id="rId2"/>
              </a:rPr>
              <a:t>_on_</a:t>
            </a:r>
            <a:r>
              <a:rPr lang="cs-CZ" dirty="0" err="1">
                <a:hlinkClick r:id="rId2"/>
              </a:rPr>
              <a:t>time</a:t>
            </a:r>
            <a:endParaRPr lang="cs-CZ" dirty="0"/>
          </a:p>
          <a:p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about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a </a:t>
            </a:r>
            <a:r>
              <a:rPr lang="cs-CZ" dirty="0" err="1"/>
              <a:t>discuss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partner – </a:t>
            </a:r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time</a:t>
            </a:r>
            <a:r>
              <a:rPr lang="cs-CZ" dirty="0"/>
              <a:t> </a:t>
            </a:r>
            <a:r>
              <a:rPr lang="cs-CZ" dirty="0" err="1"/>
              <a:t>conception</a:t>
            </a:r>
            <a:r>
              <a:rPr lang="cs-CZ" dirty="0"/>
              <a:t>?</a:t>
            </a:r>
          </a:p>
          <a:p>
            <a:r>
              <a:rPr lang="cs-CZ" dirty="0"/>
              <a:t>Fill </a:t>
            </a:r>
            <a:r>
              <a:rPr lang="cs-CZ" dirty="0" err="1"/>
              <a:t>the</a:t>
            </a:r>
            <a:r>
              <a:rPr lang="cs-CZ" dirty="0"/>
              <a:t> test.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Time</a:t>
            </a:r>
            <a:r>
              <a:rPr lang="cs-CZ" dirty="0"/>
              <a:t> </a:t>
            </a:r>
            <a:r>
              <a:rPr lang="cs-CZ" dirty="0" err="1"/>
              <a:t>perspective</a:t>
            </a:r>
            <a:r>
              <a:rPr lang="cs-CZ" dirty="0"/>
              <a:t> </a:t>
            </a:r>
            <a:r>
              <a:rPr lang="cs-CZ" dirty="0" err="1"/>
              <a:t>and</a:t>
            </a:r>
            <a:r>
              <a:rPr lang="cs-CZ" dirty="0"/>
              <a:t> </a:t>
            </a:r>
            <a:r>
              <a:rPr lang="cs-CZ" dirty="0" err="1"/>
              <a:t>motivation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C205B-4D48-4E68-923A-9367FA621FC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644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965</Words>
  <Application>Microsoft Office PowerPoint</Application>
  <PresentationFormat>Předvádění na obrazovce (4:3)</PresentationFormat>
  <Paragraphs>118</Paragraphs>
  <Slides>20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7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Motivation Basics</vt:lpstr>
      <vt:lpstr>    Academic scale</vt:lpstr>
      <vt:lpstr>How Does Motivation Affect Learning and Behavior?</vt:lpstr>
      <vt:lpstr>Types of motivation</vt:lpstr>
      <vt:lpstr>Intrinsic Motivation</vt:lpstr>
      <vt:lpstr>Extrinsic Motivation</vt:lpstr>
      <vt:lpstr>Try It Yourself</vt:lpstr>
      <vt:lpstr>Effects of I vs. E Motivation on Student Learning</vt:lpstr>
      <vt:lpstr>Achievement motivation</vt:lpstr>
      <vt:lpstr> Achievement motivation</vt:lpstr>
      <vt:lpstr>Basic questions</vt:lpstr>
      <vt:lpstr>Time perspective and motivation</vt:lpstr>
      <vt:lpstr>Do cognitive factors affect motivation?</vt:lpstr>
      <vt:lpstr>Prezentace aplikace PowerPoint</vt:lpstr>
      <vt:lpstr> Four types of expectancies, as well as on the incentives in place: </vt:lpstr>
      <vt:lpstr>Four types of expectancies, as well as on the incentives in place:</vt:lpstr>
      <vt:lpstr>When you will prepare to exam?</vt:lpstr>
      <vt:lpstr>When you weren´t prepare to exam?</vt:lpstr>
      <vt:lpstr>Time perspective and achievement</vt:lpstr>
      <vt:lpstr>Time perspective and motivation</vt:lpstr>
    </vt:vector>
  </TitlesOfParts>
  <Company>FPE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Motivation Basics</dc:title>
  <dc:creator>Windows User</dc:creator>
  <cp:lastModifiedBy>Viktor Chejlava</cp:lastModifiedBy>
  <cp:revision>2</cp:revision>
  <dcterms:created xsi:type="dcterms:W3CDTF">2020-08-23T09:08:12Z</dcterms:created>
  <dcterms:modified xsi:type="dcterms:W3CDTF">2023-01-02T07:55:14Z</dcterms:modified>
</cp:coreProperties>
</file>