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61" r:id="rId4"/>
    <p:sldId id="259" r:id="rId5"/>
    <p:sldId id="260" r:id="rId6"/>
    <p:sldId id="257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91" autoAdjust="0"/>
  </p:normalViewPr>
  <p:slideViewPr>
    <p:cSldViewPr snapToGrid="0">
      <p:cViewPr varScale="1">
        <p:scale>
          <a:sx n="102" d="100"/>
          <a:sy n="102" d="100"/>
        </p:scale>
        <p:origin x="9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AD0A3-7CD2-4E86-85A8-09CF5DD171B5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09180-7272-4761-A98B-074A9C3406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004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09180-7272-4761-A98B-074A9C340634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6580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CDDD1-65EB-40D3-9164-7BF9D7A4B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70C386-2E41-4ADE-AD59-71533CCEAF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cs-C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B0CB29-8F33-4DBA-A74A-BF24680A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C461C7-3890-46B3-ACDD-E676CC3D6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83BEE4-BFB8-4A15-8A74-F61DB04E9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404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F3358-D4C4-443B-92B9-FC134F511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BCB945-F9FC-405E-993C-9C66E624F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3615D6-5EB6-48E0-9C91-4A726873B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941A1E-3125-4072-A307-87420741C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1CCD3B-D407-4586-9771-BA00968BD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2443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0303F-10F8-4AF9-988D-330B6C21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64576E-DE3C-456E-A449-999835FD0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D0E409-6C68-4386-AD3C-D4C2ECD8A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7DC7E9-279F-45D5-AA14-B8B2B06EF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2956C3-6ED5-4BB6-98CE-05A844E5D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432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79E6E-93BF-412D-BDF2-C9E3A9123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CF90C4-B2EC-43B9-8531-5DB303EA9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07D309-D408-4D6C-886C-C434FA8A2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4B77FE-0938-4E25-A96C-4C569A4FB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F7550D-53F3-4E11-BD6C-81A489E2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6F5D17-47BD-4E70-8722-49CA1DF3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1188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C7F90-EF19-4025-9E08-5AB5164D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44E45D-6278-42C1-A4D3-0590B89B1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B9AFCA-9F75-46B9-A0BB-A7B7A8E7E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C29E275-B4E6-4D2E-BCAC-6E6F4D6E0C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24F846E-CADC-4CF6-8558-B277DF5855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C128849-7DB4-4341-AD17-AE27EBE15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C80C37D-B08E-4C34-8F03-9FE03948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1B333B-6D13-4C67-A914-5FC013D1C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833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9F274-90B8-4414-9041-E03B1872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095BEA-E345-46D9-903F-A0E5C8C04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C8D5C63-00FD-4FE8-AF6C-C25E07448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70DA54-97CE-4565-828F-E06DADAE0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8087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B823090-295B-434F-BCFF-BA2014E1D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DEF96CC-5FFE-4CD2-807C-C431AF77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AF509A-DAA1-479F-AC8B-BFD1E1FD4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4617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F7E4E-2EE3-400F-80BF-13902D4E8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A6645E-53EA-42E9-A4F1-19A0325AB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A23C2A-3307-49B0-A313-C5D31CBF3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AB6D20-24D7-4803-8823-BCC2F07C1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32F5A8-62C2-4164-AE80-D5A8F91A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B47FEA-2663-4FB2-8485-E83DA7A39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3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1C19EC-3164-41AF-B49A-428D9AD04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655483-7E58-493E-9F3A-F23EDFEAA2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05A5EA-F28D-4076-808C-2302943C3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EDD6C1-9CFE-498A-A764-04896E163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626D80-BFCB-4D26-9752-EAFA13C5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D8BC93-3EB4-4999-999C-9B4ECA257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8552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BB604-2CB7-4883-93F3-7B341AE03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911535-04A1-4344-8427-28908F9B6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FEC3D8-3082-4825-8580-B05B611F8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7D99A-60BB-43E4-8FC5-CC3E58A30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238562-2DEF-4A0A-9341-792483EC1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729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F09CD6-6CB7-46FE-AC9D-8631B8FE36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CDBF9F-525E-457D-B102-998A8C649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30463F-08FE-48C0-907D-552360A1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00ABF6-6302-4ADA-851F-96B078BDB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500324-7EFD-41B8-B37B-D84457D7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076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C8B95F-A473-4766-B974-23317FD0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cs-C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1598F5-E6F1-43C7-A062-5FDCF082D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cs-C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988150-F17A-4887-9D56-462367E3A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EF9CC-DE8F-4BB4-A46C-3D0B88676B73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F18FD2-1D8A-407D-9CEF-05B13A5C2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0CE8B4-06E6-4798-8A4B-1A6946489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B56DE-C143-4C41-9EBC-7280166F00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26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bchod.crew.cz/detail/komiks-656140-berserk-6" TargetMode="External"/><Relationship Id="rId3" Type="http://schemas.openxmlformats.org/officeDocument/2006/relationships/hyperlink" Target="https://comicsdb.cz/nakladatelstvi/1/crew" TargetMode="External"/><Relationship Id="rId7" Type="http://schemas.openxmlformats.org/officeDocument/2006/relationships/hyperlink" Target="https://www.obchod.crew.cz/detail/komiks-532072-naruto-41-dziraijova-vol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rew.cz/pripravujeme-detail.php?id=798989" TargetMode="External"/><Relationship Id="rId11" Type="http://schemas.openxmlformats.org/officeDocument/2006/relationships/hyperlink" Target="https://www.obchod.crew.cz/detail/komiks-532174-zprava-pro-adolfa-1" TargetMode="External"/><Relationship Id="rId5" Type="http://schemas.openxmlformats.org/officeDocument/2006/relationships/hyperlink" Target="https://www.obchod.crew.cz/detail/komiks-531305-ghost-in-the-shell-1" TargetMode="External"/><Relationship Id="rId10" Type="http://schemas.openxmlformats.org/officeDocument/2006/relationships/hyperlink" Target="https://www.obchod.crew.cz/detail/komiks-602346-pokemon-1-red-a-blue" TargetMode="External"/><Relationship Id="rId4" Type="http://schemas.openxmlformats.org/officeDocument/2006/relationships/hyperlink" Target="https://www.obchod.crew.cz/detail/komiks-782864-akira-2" TargetMode="External"/><Relationship Id="rId9" Type="http://schemas.openxmlformats.org/officeDocument/2006/relationships/hyperlink" Target="https://www.obchod.crew.cz/detail/komiks-531259-ryby-utok-z-hlub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5F5AF-2D8B-40F8-9A3B-D92776A52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5096937"/>
            <a:ext cx="9144000" cy="1343812"/>
          </a:xfrm>
        </p:spPr>
        <p:txBody>
          <a:bodyPr>
            <a:normAutofit/>
          </a:bodyPr>
          <a:lstStyle/>
          <a:p>
            <a:r>
              <a:rPr lang="cs-CZ" dirty="0"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Nakladatelství</a:t>
            </a:r>
            <a:r>
              <a:rPr lang="cs-CZ" dirty="0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CREW </a:t>
            </a:r>
            <a:endParaRPr lang="cs-CZ" dirty="0">
              <a:solidFill>
                <a:srgbClr val="00B0F0"/>
              </a:solidFill>
              <a:latin typeface="Gilroy Bold" panose="000008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727453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tr Litoš a Jiří Pavlovský - Aktuálně.cz">
            <a:extLst>
              <a:ext uri="{FF2B5EF4-FFF2-40B4-BE49-F238E27FC236}">
                <a16:creationId xmlns:a16="http://schemas.microsoft.com/office/drawing/2014/main" id="{22C237D3-BFD1-4AEC-974E-52A3EB07C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055" y="414641"/>
            <a:ext cx="5938421" cy="33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7D4A0A-1DF3-4FC5-B2D4-775715F11F56}"/>
              </a:ext>
            </a:extLst>
          </p:cNvPr>
          <p:cNvSpPr txBox="1"/>
          <p:nvPr/>
        </p:nvSpPr>
        <p:spPr>
          <a:xfrm>
            <a:off x="5506005" y="3821454"/>
            <a:ext cx="60945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0" i="0" dirty="0">
                <a:solidFill>
                  <a:srgbClr val="05171F"/>
                </a:solidFill>
                <a:effectLst/>
                <a:latin typeface="Gilroy Bold" panose="00000800000000000000" pitchFamily="2" charset="-18"/>
              </a:rPr>
              <a:t>Petr </a:t>
            </a:r>
            <a:r>
              <a:rPr lang="cs-CZ" sz="1200" b="0" i="0" dirty="0" err="1">
                <a:solidFill>
                  <a:srgbClr val="05171F"/>
                </a:solidFill>
                <a:effectLst/>
                <a:latin typeface="Gilroy Bold" panose="00000800000000000000" pitchFamily="2" charset="-18"/>
              </a:rPr>
              <a:t>Litoš</a:t>
            </a:r>
            <a:r>
              <a:rPr lang="cs-CZ" sz="1200" b="0" i="0" dirty="0">
                <a:solidFill>
                  <a:srgbClr val="05171F"/>
                </a:solidFill>
                <a:effectLst/>
                <a:latin typeface="Gilroy Bold" panose="00000800000000000000" pitchFamily="2" charset="-18"/>
              </a:rPr>
              <a:t> </a:t>
            </a:r>
            <a:r>
              <a:rPr lang="cs-CZ" sz="1200" dirty="0">
                <a:solidFill>
                  <a:srgbClr val="05171F"/>
                </a:solidFill>
                <a:latin typeface="Gilroy Bold" panose="00000800000000000000" pitchFamily="2" charset="-18"/>
              </a:rPr>
              <a:t> </a:t>
            </a:r>
            <a:r>
              <a:rPr lang="cs-CZ" sz="1200" b="0" i="0" dirty="0">
                <a:solidFill>
                  <a:srgbClr val="05171F"/>
                </a:solidFill>
                <a:effectLst/>
                <a:latin typeface="Gilroy Bold" panose="00000800000000000000" pitchFamily="2" charset="-18"/>
              </a:rPr>
              <a:t>a Jiří Pavlovský</a:t>
            </a:r>
          </a:p>
          <a:p>
            <a:r>
              <a:rPr lang="cs-CZ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Gilroy" panose="00000500000000000000" pitchFamily="2" charset="-18"/>
              </a:rPr>
              <a:t>magazin.aktualne.cz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7C0769-707A-477E-B54D-48CD7D960861}"/>
              </a:ext>
            </a:extLst>
          </p:cNvPr>
          <p:cNvSpPr txBox="1"/>
          <p:nvPr/>
        </p:nvSpPr>
        <p:spPr>
          <a:xfrm>
            <a:off x="446102" y="985045"/>
            <a:ext cx="418804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Gilroy Bold" panose="00000800000000000000" pitchFamily="2" charset="-18"/>
              </a:rPr>
              <a:t>S</a:t>
            </a:r>
            <a:r>
              <a:rPr lang="cs-CZ" sz="1400" dirty="0" err="1">
                <a:latin typeface="Gilroy Bold" panose="00000800000000000000" pitchFamily="2" charset="-18"/>
              </a:rPr>
              <a:t>polečnost</a:t>
            </a:r>
            <a:r>
              <a:rPr lang="cs-CZ" sz="1400" dirty="0">
                <a:latin typeface="Gilroy Bold" panose="00000800000000000000" pitchFamily="2" charset="-18"/>
              </a:rPr>
              <a:t> </a:t>
            </a:r>
            <a:r>
              <a:rPr lang="cs-CZ" sz="1400" dirty="0">
                <a:solidFill>
                  <a:srgbClr val="00B0F0"/>
                </a:solidFill>
                <a:latin typeface="Gilroy Bold" panose="00000800000000000000" pitchFamily="2" charset="-18"/>
              </a:rPr>
              <a:t>CREW</a:t>
            </a:r>
            <a:r>
              <a:rPr lang="cs-CZ" sz="1400" dirty="0">
                <a:latin typeface="Gilroy Bold" panose="00000800000000000000" pitchFamily="2" charset="-18"/>
              </a:rPr>
              <a:t> </a:t>
            </a:r>
            <a:r>
              <a:rPr lang="cs-CZ" sz="1400" dirty="0" err="1">
                <a:latin typeface="Gilroy Bold" panose="00000800000000000000" pitchFamily="2" charset="-18"/>
              </a:rPr>
              <a:t>s.r.o</a:t>
            </a:r>
            <a:r>
              <a:rPr lang="cs-CZ" sz="1400" dirty="0">
                <a:latin typeface="Gilroy Bold" panose="00000800000000000000" pitchFamily="2" charset="-18"/>
              </a:rPr>
              <a:t> založeno roku </a:t>
            </a:r>
            <a:r>
              <a:rPr lang="cs-CZ" sz="1400" dirty="0">
                <a:solidFill>
                  <a:srgbClr val="00B0F0"/>
                </a:solidFill>
                <a:latin typeface="Gilroy Bold" panose="00000800000000000000" pitchFamily="2" charset="-18"/>
              </a:rPr>
              <a:t>1997 </a:t>
            </a:r>
          </a:p>
          <a:p>
            <a:r>
              <a:rPr lang="cs-CZ" sz="1400" dirty="0">
                <a:latin typeface="Gilroy Bold" panose="00000800000000000000" pitchFamily="2" charset="-18"/>
              </a:rPr>
              <a:t>Petrem </a:t>
            </a:r>
            <a:r>
              <a:rPr lang="cs-CZ" sz="1400" dirty="0" err="1">
                <a:latin typeface="Gilroy Bold" panose="00000800000000000000" pitchFamily="2" charset="-18"/>
              </a:rPr>
              <a:t>Litošem</a:t>
            </a:r>
            <a:r>
              <a:rPr lang="cs-CZ" sz="1400" dirty="0">
                <a:latin typeface="Gilroy Bold" panose="00000800000000000000" pitchFamily="2" charset="-18"/>
              </a:rPr>
              <a:t>, Vladimírem Veverkou, Štěpánem Kopřivou a Jiřím</a:t>
            </a:r>
            <a:r>
              <a:rPr lang="en-US" sz="1400" dirty="0">
                <a:latin typeface="Gilroy Bold" panose="00000800000000000000" pitchFamily="2" charset="-18"/>
              </a:rPr>
              <a:t> </a:t>
            </a:r>
            <a:r>
              <a:rPr lang="cs-CZ" sz="1400" dirty="0">
                <a:latin typeface="Gilroy Bold" panose="00000800000000000000" pitchFamily="2" charset="-18"/>
              </a:rPr>
              <a:t>Pavlovským.</a:t>
            </a:r>
            <a:endParaRPr lang="en-US" sz="1400" dirty="0">
              <a:latin typeface="Gilroy Bold" panose="00000800000000000000" pitchFamily="2" charset="-18"/>
            </a:endParaRPr>
          </a:p>
          <a:p>
            <a:endParaRPr lang="en-US" sz="1400" dirty="0">
              <a:latin typeface="Gilroy Bold" panose="00000800000000000000" pitchFamily="2" charset="-18"/>
            </a:endParaRPr>
          </a:p>
          <a:p>
            <a:r>
              <a:rPr lang="cs-CZ" sz="1400" dirty="0">
                <a:latin typeface="Gilroy Bold" panose="00000800000000000000" pitchFamily="2" charset="-18"/>
              </a:rPr>
              <a:t>Později společnost byla transformovaná na Nakladatelství </a:t>
            </a:r>
            <a:r>
              <a:rPr lang="cs-CZ" sz="1400" dirty="0">
                <a:solidFill>
                  <a:srgbClr val="00B0F0"/>
                </a:solidFill>
                <a:latin typeface="Gilroy Bold" panose="00000800000000000000" pitchFamily="2" charset="-18"/>
              </a:rPr>
              <a:t>CREW</a:t>
            </a:r>
            <a:r>
              <a:rPr lang="cs-CZ" sz="1400" dirty="0">
                <a:latin typeface="Gilroy Bold" panose="00000800000000000000" pitchFamily="2" charset="-18"/>
              </a:rPr>
              <a:t> s.r.o., s Petrem </a:t>
            </a:r>
            <a:r>
              <a:rPr lang="cs-CZ" sz="1400" dirty="0" err="1">
                <a:latin typeface="Gilroy Bold" panose="00000800000000000000" pitchFamily="2" charset="-18"/>
              </a:rPr>
              <a:t>Litošem</a:t>
            </a:r>
            <a:r>
              <a:rPr lang="cs-CZ" sz="1400" dirty="0">
                <a:latin typeface="Gilroy Bold" panose="00000800000000000000" pitchFamily="2" charset="-18"/>
              </a:rPr>
              <a:t> a Jiřím Pavlovským jako majitel</a:t>
            </a:r>
            <a:r>
              <a:rPr lang="en-US" sz="1400" dirty="0" err="1">
                <a:latin typeface="Gilroy Bold" panose="00000800000000000000" pitchFamily="2" charset="-18"/>
              </a:rPr>
              <a:t>i</a:t>
            </a:r>
            <a:r>
              <a:rPr lang="cs-CZ" sz="1400" dirty="0">
                <a:latin typeface="Gilroy Bold" panose="00000800000000000000" pitchFamily="2" charset="-18"/>
              </a:rPr>
              <a:t> a redaktory.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D3BDDF-E782-471A-8F37-06229C0321CD}"/>
              </a:ext>
            </a:extLst>
          </p:cNvPr>
          <p:cNvSpPr txBox="1"/>
          <p:nvPr/>
        </p:nvSpPr>
        <p:spPr>
          <a:xfrm>
            <a:off x="446102" y="5072736"/>
            <a:ext cx="6094520" cy="1003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400" dirty="0"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Nakladatelství </a:t>
            </a:r>
            <a:r>
              <a:rPr lang="cs-CZ" sz="1400" dirty="0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CREW</a:t>
            </a:r>
            <a:r>
              <a:rPr lang="cs-CZ" sz="1400" dirty="0"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je první české nakladatelství specializované výhradně na komiksy. V současnosti vydává tituly od </a:t>
            </a:r>
            <a:r>
              <a:rPr lang="cs-CZ" sz="1400" dirty="0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Marvelu</a:t>
            </a:r>
            <a:r>
              <a:rPr lang="cs-CZ" sz="1400" dirty="0"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400" dirty="0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DC Comics</a:t>
            </a:r>
            <a:r>
              <a:rPr lang="cs-CZ" sz="1400" dirty="0"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400" dirty="0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Image</a:t>
            </a:r>
            <a:r>
              <a:rPr lang="en-US" sz="1400" dirty="0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Comics</a:t>
            </a:r>
            <a:r>
              <a:rPr lang="cs-CZ" sz="1400" dirty="0"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400" dirty="0" err="1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Dark</a:t>
            </a:r>
            <a:r>
              <a:rPr lang="cs-CZ" sz="1400" dirty="0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400" dirty="0" err="1">
                <a:solidFill>
                  <a:srgbClr val="00B0F0"/>
                </a:solidFill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Horse</a:t>
            </a:r>
            <a:r>
              <a:rPr lang="cs-CZ" sz="1400" dirty="0">
                <a:effectLst/>
                <a:latin typeface="Gilroy Bold" panose="00000800000000000000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 ale i japonskou mangu a evropskou tvorbu.</a:t>
            </a:r>
          </a:p>
        </p:txBody>
      </p:sp>
    </p:spTree>
    <p:extLst>
      <p:ext uri="{BB962C8B-B14F-4D97-AF65-F5344CB8AC3E}">
        <p14:creationId xmlns:p14="http://schemas.microsoft.com/office/powerpoint/2010/main" val="426041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br�zek">
            <a:extLst>
              <a:ext uri="{FF2B5EF4-FFF2-40B4-BE49-F238E27FC236}">
                <a16:creationId xmlns:a16="http://schemas.microsoft.com/office/drawing/2014/main" id="{3460E6E9-F082-4A4E-91DC-AAA5C0A92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31" y="197962"/>
            <a:ext cx="3238343" cy="498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br�zek">
            <a:extLst>
              <a:ext uri="{FF2B5EF4-FFF2-40B4-BE49-F238E27FC236}">
                <a16:creationId xmlns:a16="http://schemas.microsoft.com/office/drawing/2014/main" id="{2995EDC4-C78E-4BF1-ACF3-BE01F875D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655" y="320510"/>
            <a:ext cx="3245262" cy="498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Obr�zek">
            <a:extLst>
              <a:ext uri="{FF2B5EF4-FFF2-40B4-BE49-F238E27FC236}">
                <a16:creationId xmlns:a16="http://schemas.microsoft.com/office/drawing/2014/main" id="{CA8BCE1F-103A-45B4-AEBE-EE3ADD554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943" y="197962"/>
            <a:ext cx="3321377" cy="498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br�zek">
            <a:extLst>
              <a:ext uri="{FF2B5EF4-FFF2-40B4-BE49-F238E27FC236}">
                <a16:creationId xmlns:a16="http://schemas.microsoft.com/office/drawing/2014/main" id="{C8B09C83-4254-44D9-908F-33BBE9174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910" y="197961"/>
            <a:ext cx="3245262" cy="498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Obr�zek">
            <a:extLst>
              <a:ext uri="{FF2B5EF4-FFF2-40B4-BE49-F238E27FC236}">
                <a16:creationId xmlns:a16="http://schemas.microsoft.com/office/drawing/2014/main" id="{781F10FC-6B23-41C1-B536-EF5DBD16C1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8"/>
          <a:stretch/>
        </p:blipFill>
        <p:spPr bwMode="auto">
          <a:xfrm>
            <a:off x="7533715" y="197962"/>
            <a:ext cx="3245262" cy="498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Obr�zek">
            <a:extLst>
              <a:ext uri="{FF2B5EF4-FFF2-40B4-BE49-F238E27FC236}">
                <a16:creationId xmlns:a16="http://schemas.microsoft.com/office/drawing/2014/main" id="{1564ECE2-B4F3-4C6C-87A3-8D6D12CF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719" y="3269138"/>
            <a:ext cx="238125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Obr�zek">
            <a:extLst>
              <a:ext uri="{FF2B5EF4-FFF2-40B4-BE49-F238E27FC236}">
                <a16:creationId xmlns:a16="http://schemas.microsoft.com/office/drawing/2014/main" id="{43C8FF68-1E21-45A1-A27F-14748F22C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99" y="3269137"/>
            <a:ext cx="2384620" cy="339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Obr�zek">
            <a:extLst>
              <a:ext uri="{FF2B5EF4-FFF2-40B4-BE49-F238E27FC236}">
                <a16:creationId xmlns:a16="http://schemas.microsoft.com/office/drawing/2014/main" id="{39AB1E74-B5CD-4262-8132-5B6EF52D9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538" y="3269136"/>
            <a:ext cx="2283364" cy="339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Obr�zek">
            <a:extLst>
              <a:ext uri="{FF2B5EF4-FFF2-40B4-BE49-F238E27FC236}">
                <a16:creationId xmlns:a16="http://schemas.microsoft.com/office/drawing/2014/main" id="{C0BF8A3E-3F3B-4C54-BE97-A5BF26825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902" y="3269136"/>
            <a:ext cx="2250598" cy="339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605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br�zek">
            <a:extLst>
              <a:ext uri="{FF2B5EF4-FFF2-40B4-BE49-F238E27FC236}">
                <a16:creationId xmlns:a16="http://schemas.microsoft.com/office/drawing/2014/main" id="{86D7E708-010D-45EE-A859-EC17C3A86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5" y="297401"/>
            <a:ext cx="2288531" cy="313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6469A0F-CCAD-4BA1-AB02-E4E69E2F1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276" y="297399"/>
            <a:ext cx="2288531" cy="313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3337555-510E-4C7C-86F7-624EA2A7D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45" y="3429001"/>
            <a:ext cx="2285631" cy="313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6F622FFA-0405-4789-994E-10B0DC1C3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276" y="3428999"/>
            <a:ext cx="2288531" cy="313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lacksad (brož.) (Mistrovská díla evropského komiksu)">
            <a:extLst>
              <a:ext uri="{FF2B5EF4-FFF2-40B4-BE49-F238E27FC236}">
                <a16:creationId xmlns:a16="http://schemas.microsoft.com/office/drawing/2014/main" id="{E0D17259-2F62-4E6B-8485-6A970FAA9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28" y="297399"/>
            <a:ext cx="2349344" cy="321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aravaggio (brož.) (Mistrovská díla evropského komiksu) - galerie 7">
            <a:extLst>
              <a:ext uri="{FF2B5EF4-FFF2-40B4-BE49-F238E27FC236}">
                <a16:creationId xmlns:a16="http://schemas.microsoft.com/office/drawing/2014/main" id="{9AA89DEE-85FD-459C-B38C-466ABB8D1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-1098"/>
            <a:ext cx="5013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Blacksad (brož.) (Mistrovská díla evropského komiksu) - galerie 3">
            <a:extLst>
              <a:ext uri="{FF2B5EF4-FFF2-40B4-BE49-F238E27FC236}">
                <a16:creationId xmlns:a16="http://schemas.microsoft.com/office/drawing/2014/main" id="{B8E8BDCF-BD2A-4566-AF18-940E0183C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376" y="3685754"/>
            <a:ext cx="1992205" cy="271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17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8" name="Picture 26" descr="Akira 2 - galerie 6">
            <a:extLst>
              <a:ext uri="{FF2B5EF4-FFF2-40B4-BE49-F238E27FC236}">
                <a16:creationId xmlns:a16="http://schemas.microsoft.com/office/drawing/2014/main" id="{205095BE-6598-474B-B7BB-C41219210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8"/>
          <a:stretch/>
        </p:blipFill>
        <p:spPr bwMode="auto">
          <a:xfrm>
            <a:off x="7139212" y="590330"/>
            <a:ext cx="4778375" cy="626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AD1A283-7634-4D58-9484-7E6E95AFB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452" y="1"/>
            <a:ext cx="1674548" cy="246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kira 1 - galerie 7">
            <a:extLst>
              <a:ext uri="{FF2B5EF4-FFF2-40B4-BE49-F238E27FC236}">
                <a16:creationId xmlns:a16="http://schemas.microsoft.com/office/drawing/2014/main" id="{25832E8D-A611-4380-A3D0-1AC361973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830" y="1995"/>
            <a:ext cx="4778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kira 1 - galerie 4">
            <a:extLst>
              <a:ext uri="{FF2B5EF4-FFF2-40B4-BE49-F238E27FC236}">
                <a16:creationId xmlns:a16="http://schemas.microsoft.com/office/drawing/2014/main" id="{5D9FC5C9-52F7-434D-9DE3-821B31982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687" y="0"/>
            <a:ext cx="4778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kira 1">
            <a:extLst>
              <a:ext uri="{FF2B5EF4-FFF2-40B4-BE49-F238E27FC236}">
                <a16:creationId xmlns:a16="http://schemas.microsoft.com/office/drawing/2014/main" id="{7F89DFFB-1AB9-4612-B7B2-479BA325C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32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host in the Shell 1">
            <a:extLst>
              <a:ext uri="{FF2B5EF4-FFF2-40B4-BE49-F238E27FC236}">
                <a16:creationId xmlns:a16="http://schemas.microsoft.com/office/drawing/2014/main" id="{386C30EF-074D-46B7-9EEC-0103A3001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530" y="0"/>
            <a:ext cx="1709922" cy="246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Berserk 6">
            <a:extLst>
              <a:ext uri="{FF2B5EF4-FFF2-40B4-BE49-F238E27FC236}">
                <a16:creationId xmlns:a16="http://schemas.microsoft.com/office/drawing/2014/main" id="{5F62EA98-797F-4D31-8ED7-C0DB0322E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452" y="2464752"/>
            <a:ext cx="1674548" cy="23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Naruto 41: Džiraijova volba">
            <a:extLst>
              <a:ext uri="{FF2B5EF4-FFF2-40B4-BE49-F238E27FC236}">
                <a16:creationId xmlns:a16="http://schemas.microsoft.com/office/drawing/2014/main" id="{380EE49A-ADAC-467B-BC78-CEBB77954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842" y="2464752"/>
            <a:ext cx="1727609" cy="23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Pokémon 1 (Red a Blue)">
            <a:extLst>
              <a:ext uri="{FF2B5EF4-FFF2-40B4-BE49-F238E27FC236}">
                <a16:creationId xmlns:a16="http://schemas.microsoft.com/office/drawing/2014/main" id="{2E85FEBE-2894-4AF4-8AC5-330F8B4B9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0845" y="4845939"/>
            <a:ext cx="821155" cy="103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Ryby - Útok z hlubin">
            <a:extLst>
              <a:ext uri="{FF2B5EF4-FFF2-40B4-BE49-F238E27FC236}">
                <a16:creationId xmlns:a16="http://schemas.microsoft.com/office/drawing/2014/main" id="{36D1378F-6EF5-421A-87D0-D93692C6A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451" y="4845939"/>
            <a:ext cx="853393" cy="102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Zpráva pro Adolfa 1">
            <a:extLst>
              <a:ext uri="{FF2B5EF4-FFF2-40B4-BE49-F238E27FC236}">
                <a16:creationId xmlns:a16="http://schemas.microsoft.com/office/drawing/2014/main" id="{D55FAD48-AE2B-475E-A41F-EFA69D9AD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2507" y="5864609"/>
            <a:ext cx="853393" cy="98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58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57040F-533C-4CC9-97A2-019F406D1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669"/>
            <a:ext cx="10515600" cy="351038"/>
          </a:xfrm>
        </p:spPr>
        <p:txBody>
          <a:bodyPr>
            <a:normAutofit/>
          </a:bodyPr>
          <a:lstStyle/>
          <a:p>
            <a:r>
              <a:rPr lang="en-US" sz="1200" dirty="0" err="1">
                <a:latin typeface="Gilroy Bold" panose="00000800000000000000" pitchFamily="2" charset="-18"/>
              </a:rPr>
              <a:t>Zdroje</a:t>
            </a:r>
            <a:r>
              <a:rPr lang="en-US" sz="1400" dirty="0">
                <a:latin typeface="Gilroy Bold" panose="00000800000000000000" pitchFamily="2" charset="-18"/>
              </a:rPr>
              <a:t>: </a:t>
            </a:r>
            <a:endParaRPr lang="cs-CZ" sz="1400" dirty="0">
              <a:latin typeface="Gilroy Bold" panose="00000800000000000000" pitchFamily="2" charset="-18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9B5B78-E641-49C0-B0A5-8BEBAC581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1707"/>
            <a:ext cx="10515600" cy="1862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" dirty="0">
                <a:hlinkClick r:id="rId3"/>
              </a:rPr>
              <a:t>https://www.crew.cz/</a:t>
            </a:r>
          </a:p>
          <a:p>
            <a:pPr marL="0" indent="0">
              <a:buNone/>
            </a:pPr>
            <a:r>
              <a:rPr lang="en-US" sz="800" dirty="0">
                <a:hlinkClick r:id="rId3"/>
              </a:rPr>
              <a:t>https://cs.wikipedia.org/wiki/CREW</a:t>
            </a:r>
          </a:p>
          <a:p>
            <a:pPr marL="0" indent="0">
              <a:buNone/>
            </a:pPr>
            <a:r>
              <a:rPr lang="cs-CZ" sz="800" dirty="0">
                <a:hlinkClick r:id="rId3"/>
              </a:rPr>
              <a:t>https://comicsdb.cz/nakladatelstvi/1/crew</a:t>
            </a:r>
            <a:endParaRPr lang="en-US" sz="800" dirty="0"/>
          </a:p>
          <a:p>
            <a:pPr marL="0" indent="0">
              <a:buNone/>
            </a:pPr>
            <a:endParaRPr lang="cs-CZ" sz="1400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048668C-8916-473E-9D91-BDA0BE507CAE}"/>
              </a:ext>
            </a:extLst>
          </p:cNvPr>
          <p:cNvSpPr txBox="1">
            <a:spLocks/>
          </p:cNvSpPr>
          <p:nvPr/>
        </p:nvSpPr>
        <p:spPr>
          <a:xfrm>
            <a:off x="838200" y="1754579"/>
            <a:ext cx="10515600" cy="490074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https://magazin.aktualne.cz/kultura/literatura/litos-pavlovsky-nakladatelstvi-crew-komiks-rozhovor-crwecon/r~6c4046bc6b2311e8ad4a0cc47ab5f122/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https://www.crew.cz/vydali-jsme-detail.php?id=1601&amp;pro=d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https://www.crew.cz/vydali-jsme-detail.php?id=1589&amp;pro=d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https://www.crew.cz/vydali-jsme-detail.php?id=1548&amp;pro=sd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https://www.crew.cz/vydali-jsme-detail.php?id=796&amp;pro=d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https://www.crew.cz/vydali-jsme-detail.php?id=239&amp;pro=d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https://www.crew.cz/vydali-jsme-detail.php?id=415&amp;pro=d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https://www.crew.cz/vydali-jsme-detail.php?id=373&amp;pro=d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http://crew.cz/modra/detail/default/48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http://crew.cz/modra/detail/default/45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http://crew.cz/modra/detail/default/2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http://crew.cz/modra/detail/default/32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https://www.obchod.crew.cz/detail/komiks-530071-blacksad-broz-mistrovska-dila-evropskeho-komiksu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https://www.obchod.crew.cz/detail/komiks-576398-caravaggio-broz-mistrovska-dila-evropskeho-komiksu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https://www.obchod.crew.cz/detail/komiks-641391-akira-1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4"/>
              </a:rPr>
              <a:t>https://www.obchod.crew.cz/detail/komiks-782864-akira-2</a:t>
            </a:r>
            <a:endParaRPr lang="en-US" sz="11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5"/>
              </a:rPr>
              <a:t>https://www.obchod.crew.cz/detail/komiks-531305-ghost-in-the-shell-1</a:t>
            </a:r>
            <a:r>
              <a:rPr lang="en-US" sz="11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6"/>
              </a:rPr>
              <a:t>https://www.crew.cz/pripravujeme-detail.php?id=798989</a:t>
            </a:r>
            <a:endParaRPr lang="en-US" sz="11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7"/>
              </a:rPr>
              <a:t>https://www.obchod.crew.cz/detail/komiks-532072-naruto-41-dziraijova-volba</a:t>
            </a:r>
            <a:r>
              <a:rPr lang="en-US" sz="11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8"/>
              </a:rPr>
              <a:t>https://www.obchod.crew.cz/detail/komiks-656140-berserk-6</a:t>
            </a:r>
            <a:r>
              <a:rPr lang="en-US" sz="11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9"/>
              </a:rPr>
              <a:t>https://www.obchod.crew.cz/detail/komiks-531259-ryby-utok-z-hlubin</a:t>
            </a:r>
            <a:r>
              <a:rPr lang="en-US" sz="11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10"/>
              </a:rPr>
              <a:t>https://www.obchod.crew.cz/detail/komiks-602346-pokemon-1-red-a-blue</a:t>
            </a:r>
            <a:endParaRPr lang="en-US" sz="11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dirty="0">
                <a:hlinkClick r:id="rId11"/>
              </a:rPr>
              <a:t>https://www.obchod.crew.cz/detail/komiks-532174-zprava-pro-adolfa-1</a:t>
            </a:r>
            <a:endParaRPr lang="en-US" sz="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00" dirty="0"/>
          </a:p>
          <a:p>
            <a:pPr marL="0" indent="0">
              <a:buFont typeface="Arial" panose="020B0604020202020204" pitchFamily="34" charset="0"/>
              <a:buNone/>
            </a:pPr>
            <a:endParaRPr lang="cs-CZ" sz="14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4F400FA-D7AE-4628-BF0A-5D2A1AA8786B}"/>
              </a:ext>
            </a:extLst>
          </p:cNvPr>
          <p:cNvSpPr txBox="1">
            <a:spLocks/>
          </p:cNvSpPr>
          <p:nvPr/>
        </p:nvSpPr>
        <p:spPr>
          <a:xfrm>
            <a:off x="838200" y="1394667"/>
            <a:ext cx="10515600" cy="432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 err="1">
                <a:latin typeface="Gilroy Bold" panose="00000800000000000000" pitchFamily="2" charset="-18"/>
              </a:rPr>
              <a:t>Odkazy</a:t>
            </a:r>
            <a:r>
              <a:rPr lang="en-US" sz="1400" dirty="0">
                <a:latin typeface="Gilroy Bold" panose="00000800000000000000" pitchFamily="2" charset="-18"/>
              </a:rPr>
              <a:t>: </a:t>
            </a:r>
            <a:endParaRPr lang="cs-CZ" sz="1400" dirty="0">
              <a:latin typeface="Gilroy Bold" panose="000008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7521833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477</Words>
  <Application>Microsoft Office PowerPoint</Application>
  <PresentationFormat>Широкоэкранный</PresentationFormat>
  <Paragraphs>37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Gilroy</vt:lpstr>
      <vt:lpstr>Gilroy Bold</vt:lpstr>
      <vt:lpstr>Тема Office</vt:lpstr>
      <vt:lpstr>Nakladatelství CREW </vt:lpstr>
      <vt:lpstr>Презентация PowerPoint</vt:lpstr>
      <vt:lpstr>Презентация PowerPoint</vt:lpstr>
      <vt:lpstr>Презентация PowerPoint</vt:lpstr>
      <vt:lpstr>Презентация PowerPoint</vt:lpstr>
      <vt:lpstr>Zdroje: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Nakladatelství CREW </dc:title>
  <dc:creator>Иван Рябченюк</dc:creator>
  <cp:lastModifiedBy>Иван Рябченюк</cp:lastModifiedBy>
  <cp:revision>1</cp:revision>
  <dcterms:created xsi:type="dcterms:W3CDTF">2022-05-08T10:13:33Z</dcterms:created>
  <dcterms:modified xsi:type="dcterms:W3CDTF">2022-05-08T15:46:50Z</dcterms:modified>
</cp:coreProperties>
</file>